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36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1" r:id="rId3"/>
    <p:sldId id="266" r:id="rId4"/>
    <p:sldId id="265" r:id="rId5"/>
    <p:sldId id="262" r:id="rId6"/>
    <p:sldId id="281" r:id="rId7"/>
    <p:sldId id="298" r:id="rId8"/>
    <p:sldId id="299" r:id="rId9"/>
    <p:sldId id="300" r:id="rId10"/>
    <p:sldId id="286" r:id="rId11"/>
    <p:sldId id="283" r:id="rId12"/>
    <p:sldId id="301" r:id="rId13"/>
    <p:sldId id="302" r:id="rId14"/>
    <p:sldId id="303" r:id="rId15"/>
    <p:sldId id="304" r:id="rId16"/>
    <p:sldId id="297" r:id="rId17"/>
    <p:sldId id="288" r:id="rId18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871AA"/>
    <a:srgbClr val="82509E"/>
    <a:srgbClr val="6651BF"/>
    <a:srgbClr val="306294"/>
    <a:srgbClr val="72468A"/>
    <a:srgbClr val="A175B9"/>
    <a:srgbClr val="FF4343"/>
    <a:srgbClr val="B999CB"/>
    <a:srgbClr val="829DD8"/>
    <a:srgbClr val="849ED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269D01E-BC32-4049-B463-5C60D7B0CCD2}" styleName="Style à thème 2 - Accentuation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33" autoAdjust="0"/>
    <p:restoredTop sz="94253" autoAdjust="0"/>
  </p:normalViewPr>
  <p:slideViewPr>
    <p:cSldViewPr>
      <p:cViewPr>
        <p:scale>
          <a:sx n="90" d="100"/>
          <a:sy n="90" d="100"/>
        </p:scale>
        <p:origin x="-14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emi\Documents\R&#233;mi%20HCL\th&#232;se\pr&#233;sentation%20th&#232;se\graphiques%20th&#232;s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emi\Documents\R&#233;mi%20HCL\th&#232;se\pr&#233;sentation%20th&#232;se\graphiques%20th&#232;se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emi\Documents\R&#233;mi%20HCL\th&#232;se\Pr&#233;sentataion%20ppt\graphiques%20r&#233;sulta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>
        <c:manualLayout>
          <c:layoutTarget val="inner"/>
          <c:xMode val="edge"/>
          <c:yMode val="edge"/>
          <c:x val="7.254252369977171E-2"/>
          <c:y val="3.7494308975276301E-2"/>
          <c:w val="0.93249180042797175"/>
          <c:h val="0.58202098067549513"/>
        </c:manualLayout>
      </c:layout>
      <c:bar3DChart>
        <c:barDir val="col"/>
        <c:grouping val="clustered"/>
        <c:ser>
          <c:idx val="0"/>
          <c:order val="0"/>
          <c:spPr>
            <a:solidFill>
              <a:schemeClr val="accent6"/>
            </a:solidFill>
          </c:spPr>
          <c:dPt>
            <c:idx val="0"/>
            <c:spPr>
              <a:solidFill>
                <a:srgbClr val="3871AA"/>
              </a:solidFill>
              <a:ln>
                <a:solidFill>
                  <a:srgbClr val="3871AA"/>
                </a:solidFill>
              </a:ln>
            </c:spPr>
          </c:dPt>
          <c:dPt>
            <c:idx val="1"/>
            <c:spPr>
              <a:solidFill>
                <a:srgbClr val="002060"/>
              </a:solidFill>
            </c:spPr>
          </c:dPt>
          <c:dLbls>
            <c:dLbl>
              <c:idx val="0"/>
              <c:layout>
                <c:manualLayout>
                  <c:x val="5.0493514465894934E-3"/>
                  <c:y val="0.12992518070986941"/>
                </c:manualLayout>
              </c:layout>
              <c:showVal val="1"/>
            </c:dLbl>
            <c:dLbl>
              <c:idx val="1"/>
              <c:layout>
                <c:manualLayout>
                  <c:x val="5.0493514465894934E-3"/>
                  <c:y val="0.11297841800858191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fr-FR"/>
              </a:p>
            </c:txPr>
            <c:showVal val="1"/>
          </c:dLbls>
          <c:cat>
            <c:multiLvlStrRef>
              <c:f>Feuil1!$A$8:$B$9</c:f>
              <c:multiLvlStrCache>
                <c:ptCount val="2"/>
                <c:lvl>
                  <c:pt idx="0">
                    <c:v>oui</c:v>
                  </c:pt>
                  <c:pt idx="1">
                    <c:v>non</c:v>
                  </c:pt>
                </c:lvl>
                <c:lvl>
                  <c:pt idx="0">
                    <c:v>Post opératoire</c:v>
                  </c:pt>
                </c:lvl>
              </c:multiLvlStrCache>
            </c:multiLvlStrRef>
          </c:cat>
          <c:val>
            <c:numRef>
              <c:f>Feuil1!$A$10:$B$10</c:f>
              <c:numCache>
                <c:formatCode>General</c:formatCode>
                <c:ptCount val="2"/>
                <c:pt idx="0">
                  <c:v>0.84000000000000064</c:v>
                </c:pt>
                <c:pt idx="1">
                  <c:v>0.56000000000000005</c:v>
                </c:pt>
              </c:numCache>
            </c:numRef>
          </c:val>
        </c:ser>
        <c:shape val="box"/>
        <c:axId val="106843136"/>
        <c:axId val="106857216"/>
        <c:axId val="0"/>
      </c:bar3DChart>
      <c:catAx>
        <c:axId val="106843136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fr-FR"/>
          </a:p>
        </c:txPr>
        <c:crossAx val="106857216"/>
        <c:crosses val="autoZero"/>
        <c:auto val="1"/>
        <c:lblAlgn val="ctr"/>
        <c:lblOffset val="100"/>
      </c:catAx>
      <c:valAx>
        <c:axId val="106857216"/>
        <c:scaling>
          <c:orientation val="minMax"/>
        </c:scaling>
        <c:axPos val="l"/>
        <c:numFmt formatCode="General" sourceLinked="1"/>
        <c:tickLblPos val="nextTo"/>
        <c:crossAx val="106843136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3871AA"/>
              </a:solidFill>
              <a:ln>
                <a:solidFill>
                  <a:srgbClr val="3871AA"/>
                </a:solidFill>
              </a:ln>
            </c:spPr>
          </c:dPt>
          <c:dPt>
            <c:idx val="1"/>
            <c:spPr>
              <a:solidFill>
                <a:srgbClr val="002060"/>
              </a:solidFill>
            </c:spPr>
          </c:dPt>
          <c:dPt>
            <c:idx val="2"/>
            <c:spPr>
              <a:solidFill>
                <a:srgbClr val="3871AA"/>
              </a:solidFill>
              <a:ln>
                <a:solidFill>
                  <a:srgbClr val="3871AA"/>
                </a:solidFill>
              </a:ln>
            </c:spPr>
          </c:dPt>
          <c:dPt>
            <c:idx val="3"/>
            <c:spPr>
              <a:solidFill>
                <a:srgbClr val="002060"/>
              </a:solidFill>
              <a:ln>
                <a:noFill/>
              </a:ln>
            </c:spPr>
          </c:dPt>
          <c:dLbls>
            <c:dLbl>
              <c:idx val="0"/>
              <c:layout>
                <c:manualLayout>
                  <c:x val="0"/>
                  <c:y val="6.0066003478807597E-2"/>
                </c:manualLayout>
              </c:layout>
              <c:showVal val="1"/>
            </c:dLbl>
            <c:dLbl>
              <c:idx val="1"/>
              <c:layout>
                <c:manualLayout>
                  <c:x val="5.0925337632080353E-17"/>
                  <c:y val="7.8547850703056005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0.10165015973336661"/>
                </c:manualLayout>
              </c:layout>
              <c:showVal val="1"/>
            </c:dLbl>
            <c:dLbl>
              <c:idx val="3"/>
              <c:layout>
                <c:manualLayout>
                  <c:x val="5.5555555555555558E-3"/>
                  <c:y val="9.2409236121242397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fr-FR"/>
              </a:p>
            </c:txPr>
            <c:showVal val="1"/>
          </c:dLbls>
          <c:cat>
            <c:multiLvlStrRef>
              <c:f>Feuil1!$C$13:$F$14</c:f>
              <c:multiLvlStrCache>
                <c:ptCount val="4"/>
                <c:lvl>
                  <c:pt idx="0">
                    <c:v>oui</c:v>
                  </c:pt>
                  <c:pt idx="1">
                    <c:v>non</c:v>
                  </c:pt>
                  <c:pt idx="2">
                    <c:v>oui</c:v>
                  </c:pt>
                  <c:pt idx="3">
                    <c:v>non</c:v>
                  </c:pt>
                </c:lvl>
                <c:lvl>
                  <c:pt idx="0">
                    <c:v>Dépression</c:v>
                  </c:pt>
                  <c:pt idx="2">
                    <c:v>Anxiété</c:v>
                  </c:pt>
                </c:lvl>
              </c:multiLvlStrCache>
            </c:multiLvlStrRef>
          </c:cat>
          <c:val>
            <c:numRef>
              <c:f>Feuil1!$C$15:$F$15</c:f>
              <c:numCache>
                <c:formatCode>General</c:formatCode>
                <c:ptCount val="4"/>
                <c:pt idx="0">
                  <c:v>0.89000000000000046</c:v>
                </c:pt>
                <c:pt idx="1">
                  <c:v>0.51</c:v>
                </c:pt>
                <c:pt idx="2">
                  <c:v>0.79</c:v>
                </c:pt>
                <c:pt idx="3">
                  <c:v>0.56999999999999995</c:v>
                </c:pt>
              </c:numCache>
            </c:numRef>
          </c:val>
        </c:ser>
        <c:shape val="box"/>
        <c:axId val="68147072"/>
        <c:axId val="68148608"/>
        <c:axId val="0"/>
      </c:bar3DChart>
      <c:catAx>
        <c:axId val="68147072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fr-FR"/>
          </a:p>
        </c:txPr>
        <c:crossAx val="68148608"/>
        <c:crosses val="autoZero"/>
        <c:auto val="1"/>
        <c:lblAlgn val="ctr"/>
        <c:lblOffset val="100"/>
      </c:catAx>
      <c:valAx>
        <c:axId val="68148608"/>
        <c:scaling>
          <c:orientation val="minMax"/>
        </c:scaling>
        <c:axPos val="l"/>
        <c:numFmt formatCode="General" sourceLinked="1"/>
        <c:tickLblPos val="nextTo"/>
        <c:crossAx val="68147072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>
        <c:manualLayout>
          <c:layoutTarget val="inner"/>
          <c:xMode val="edge"/>
          <c:yMode val="edge"/>
          <c:x val="3.9034230096237972E-2"/>
          <c:y val="2.3125787396063718E-2"/>
          <c:w val="0.96096576990376159"/>
          <c:h val="0.71043618242391959"/>
        </c:manualLayout>
      </c:layout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3871AA"/>
              </a:solidFill>
            </c:spPr>
          </c:dPt>
          <c:dPt>
            <c:idx val="1"/>
            <c:spPr>
              <a:solidFill>
                <a:srgbClr val="002060"/>
              </a:solidFill>
            </c:spPr>
          </c:dPt>
          <c:dPt>
            <c:idx val="2"/>
            <c:spPr>
              <a:solidFill>
                <a:srgbClr val="3871AA"/>
              </a:solidFill>
            </c:spPr>
          </c:dPt>
          <c:dPt>
            <c:idx val="3"/>
            <c:spPr>
              <a:solidFill>
                <a:srgbClr val="002060"/>
              </a:solidFill>
            </c:spPr>
          </c:dPt>
          <c:dLbls>
            <c:dLbl>
              <c:idx val="0"/>
              <c:layout>
                <c:manualLayout>
                  <c:x val="0"/>
                  <c:y val="9.2409236121242369E-2"/>
                </c:manualLayout>
              </c:layout>
              <c:showVal val="1"/>
            </c:dLbl>
            <c:dLbl>
              <c:idx val="1"/>
              <c:layout>
                <c:manualLayout>
                  <c:x val="5.0925337632080353E-17"/>
                  <c:y val="0.10165015973336661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9.2409236121242369E-2"/>
                </c:manualLayout>
              </c:layout>
              <c:showVal val="1"/>
            </c:dLbl>
            <c:dLbl>
              <c:idx val="3"/>
              <c:layout>
                <c:manualLayout>
                  <c:x val="2.77777777777779E-3"/>
                  <c:y val="7.854785070305600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fr-FR"/>
              </a:p>
            </c:txPr>
            <c:showVal val="1"/>
          </c:dLbls>
          <c:cat>
            <c:multiLvlStrRef>
              <c:f>Feuil1!$C$38:$F$39</c:f>
              <c:multiLvlStrCache>
                <c:ptCount val="4"/>
                <c:lvl>
                  <c:pt idx="0">
                    <c:v>Entrée</c:v>
                  </c:pt>
                  <c:pt idx="1">
                    <c:v>Sortie</c:v>
                  </c:pt>
                  <c:pt idx="2">
                    <c:v>Entrée</c:v>
                  </c:pt>
                  <c:pt idx="3">
                    <c:v>Sortie</c:v>
                  </c:pt>
                </c:lvl>
                <c:lvl>
                  <c:pt idx="0">
                    <c:v>AVC</c:v>
                  </c:pt>
                  <c:pt idx="2">
                    <c:v>Maintien à domicile</c:v>
                  </c:pt>
                </c:lvl>
              </c:multiLvlStrCache>
            </c:multiLvlStrRef>
          </c:cat>
          <c:val>
            <c:numRef>
              <c:f>Feuil1!$C$40:$F$40</c:f>
              <c:numCache>
                <c:formatCode>General</c:formatCode>
                <c:ptCount val="4"/>
                <c:pt idx="0">
                  <c:v>0.27</c:v>
                </c:pt>
                <c:pt idx="1">
                  <c:v>0.61000000000000065</c:v>
                </c:pt>
                <c:pt idx="2">
                  <c:v>0.51</c:v>
                </c:pt>
                <c:pt idx="3">
                  <c:v>0.86000000000000065</c:v>
                </c:pt>
              </c:numCache>
            </c:numRef>
          </c:val>
        </c:ser>
        <c:shape val="box"/>
        <c:axId val="69031424"/>
        <c:axId val="69032960"/>
        <c:axId val="0"/>
      </c:bar3DChart>
      <c:catAx>
        <c:axId val="69031424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69032960"/>
        <c:crosses val="autoZero"/>
        <c:auto val="1"/>
        <c:lblAlgn val="ctr"/>
        <c:lblOffset val="100"/>
      </c:catAx>
      <c:valAx>
        <c:axId val="69032960"/>
        <c:scaling>
          <c:orientation val="minMax"/>
        </c:scaling>
        <c:axPos val="l"/>
        <c:numFmt formatCode="General" sourceLinked="1"/>
        <c:tickLblPos val="nextTo"/>
        <c:crossAx val="69031424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>
        <c:manualLayout>
          <c:layoutTarget val="inner"/>
          <c:xMode val="edge"/>
          <c:yMode val="edge"/>
          <c:x val="5.5938702517902054E-2"/>
          <c:y val="4.2010488799750674E-2"/>
          <c:w val="0.9530800239367343"/>
          <c:h val="0.6498569388840677"/>
        </c:manualLayout>
      </c:layout>
      <c:bar3DChart>
        <c:barDir val="col"/>
        <c:grouping val="clustered"/>
        <c:ser>
          <c:idx val="0"/>
          <c:order val="0"/>
          <c:spPr>
            <a:solidFill>
              <a:schemeClr val="accent6"/>
            </a:solidFill>
          </c:spPr>
          <c:dPt>
            <c:idx val="0"/>
            <c:spPr>
              <a:solidFill>
                <a:srgbClr val="3871AA"/>
              </a:solidFill>
            </c:spPr>
          </c:dPt>
          <c:dPt>
            <c:idx val="1"/>
            <c:spPr>
              <a:solidFill>
                <a:srgbClr val="002060"/>
              </a:solidFill>
            </c:spPr>
          </c:dPt>
          <c:dLbls>
            <c:dLbl>
              <c:idx val="0"/>
              <c:layout>
                <c:manualLayout>
                  <c:x val="6.0125895102564365E-3"/>
                  <c:y val="0.1307983142032442"/>
                </c:manualLayout>
              </c:layout>
              <c:showVal val="1"/>
            </c:dLbl>
            <c:dLbl>
              <c:idx val="1"/>
              <c:layout>
                <c:manualLayout>
                  <c:x val="8.0167860136752134E-3"/>
                  <c:y val="0.15145067960375605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fr-FR"/>
              </a:p>
            </c:txPr>
            <c:showVal val="1"/>
          </c:dLbls>
          <c:cat>
            <c:multiLvlStrRef>
              <c:f>Feuil1!$A$45:$B$46</c:f>
              <c:multiLvlStrCache>
                <c:ptCount val="2"/>
                <c:lvl>
                  <c:pt idx="0">
                    <c:v>Entrée</c:v>
                  </c:pt>
                  <c:pt idx="1">
                    <c:v>Sortie</c:v>
                  </c:pt>
                </c:lvl>
                <c:lvl>
                  <c:pt idx="0">
                    <c:v>Diabète</c:v>
                  </c:pt>
                </c:lvl>
              </c:multiLvlStrCache>
            </c:multiLvlStrRef>
          </c:cat>
          <c:val>
            <c:numRef>
              <c:f>Feuil1!$A$47:$B$47</c:f>
              <c:numCache>
                <c:formatCode>General</c:formatCode>
                <c:ptCount val="2"/>
                <c:pt idx="0">
                  <c:v>0.46</c:v>
                </c:pt>
                <c:pt idx="1">
                  <c:v>0.62000000000000144</c:v>
                </c:pt>
              </c:numCache>
            </c:numRef>
          </c:val>
        </c:ser>
        <c:shape val="box"/>
        <c:axId val="106940288"/>
        <c:axId val="106941824"/>
        <c:axId val="0"/>
      </c:bar3DChart>
      <c:catAx>
        <c:axId val="106940288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106941824"/>
        <c:crosses val="autoZero"/>
        <c:auto val="1"/>
        <c:lblAlgn val="ctr"/>
        <c:lblOffset val="100"/>
      </c:catAx>
      <c:valAx>
        <c:axId val="106941824"/>
        <c:scaling>
          <c:orientation val="minMax"/>
        </c:scaling>
        <c:axPos val="l"/>
        <c:numFmt formatCode="General" sourceLinked="1"/>
        <c:tickLblPos val="nextTo"/>
        <c:crossAx val="1069402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3871AA"/>
              </a:solidFill>
            </c:spPr>
          </c:dPt>
          <c:dPt>
            <c:idx val="1"/>
            <c:spPr>
              <a:solidFill>
                <a:srgbClr val="002060"/>
              </a:solidFill>
            </c:spPr>
          </c:dPt>
          <c:dLbls>
            <c:dLbl>
              <c:idx val="0"/>
              <c:layout>
                <c:manualLayout>
                  <c:x val="0"/>
                  <c:y val="9.4330405529327296E-2"/>
                </c:manualLayout>
              </c:layout>
              <c:showVal val="1"/>
            </c:dLbl>
            <c:dLbl>
              <c:idx val="1"/>
              <c:layout>
                <c:manualLayout>
                  <c:x val="1.3943318762382299E-2"/>
                  <c:y val="9.0702313008968513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fr-FR"/>
              </a:p>
            </c:txPr>
            <c:showVal val="1"/>
          </c:dLbls>
          <c:cat>
            <c:strRef>
              <c:f>Feuil1!$B$101:$C$101</c:f>
              <c:strCache>
                <c:ptCount val="2"/>
                <c:pt idx="0">
                  <c:v>entrée</c:v>
                </c:pt>
                <c:pt idx="1">
                  <c:v>sortie</c:v>
                </c:pt>
              </c:strCache>
            </c:strRef>
          </c:cat>
          <c:val>
            <c:numRef>
              <c:f>Feuil1!$B$102:$C$102</c:f>
              <c:numCache>
                <c:formatCode>General</c:formatCode>
                <c:ptCount val="2"/>
                <c:pt idx="0">
                  <c:v>0.5</c:v>
                </c:pt>
                <c:pt idx="1">
                  <c:v>0.97000000000000064</c:v>
                </c:pt>
              </c:numCache>
            </c:numRef>
          </c:val>
        </c:ser>
        <c:shape val="box"/>
        <c:axId val="70537600"/>
        <c:axId val="70539136"/>
        <c:axId val="0"/>
      </c:bar3DChart>
      <c:catAx>
        <c:axId val="7053760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/>
            </a:pPr>
            <a:endParaRPr lang="fr-FR"/>
          </a:p>
        </c:txPr>
        <c:crossAx val="70539136"/>
        <c:crosses val="autoZero"/>
        <c:auto val="1"/>
        <c:lblAlgn val="ctr"/>
        <c:lblOffset val="100"/>
      </c:catAx>
      <c:valAx>
        <c:axId val="7053913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fr-FR"/>
          </a:p>
        </c:txPr>
        <c:crossAx val="70537600"/>
        <c:crosses val="autoZero"/>
        <c:crossBetween val="between"/>
      </c:valAx>
    </c:plotArea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361B5-400F-44BE-A857-9E273D832A37}" type="datetimeFigureOut">
              <a:rPr lang="fr-FR" smtClean="0"/>
              <a:pPr/>
              <a:t>09/04/2013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CDA4A-C5B6-4719-B53F-2DECC1CFE75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8435501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01EDD-3DA7-4CF7-A9FA-57690797DD7D}" type="datetimeFigureOut">
              <a:rPr lang="fr-FR" smtClean="0"/>
              <a:pPr/>
              <a:t>09/04/2013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C5108-0FF6-4BF9-8B53-CEB1D7E5337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96921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C5108-0FF6-4BF9-8B53-CEB1D7E53378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A2355-398D-4AC0-AA93-8BDB12650DBC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86350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2919-FE9A-4A16-BAD3-51290E43784C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43023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AEDB7-F60A-4E38-AF71-F0AC0E816397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03682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7341E-6951-47D3-8030-C0DA4D6586ED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108869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84433-8D55-4B38-AF59-580154D5B842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13034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11BB3-48C9-4DA3-BD6F-48BE6212ECAF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826875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9C473-3A60-4E8C-A3CE-ED3FA0CEB30C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923718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51CE0-E40B-4B12-9C27-038D548AA165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25646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0ADE0-1057-469E-963D-9ADA04CED9B1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110754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F087-B28A-4B5F-9514-0C930D9CBC9D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3243848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403-E0E9-480E-AB6D-084D35AF5B77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244669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2348C-A044-45A2-8122-E539A224906B}" type="datetime1">
              <a:rPr lang="fr-FR" smtClean="0"/>
              <a:pPr/>
              <a:t>09/04/2013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Thèse n°19-2012     Rémi FAURE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E14A9-F499-43F9-B18E-E5AF1DA194A7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702371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810573"/>
            <a:ext cx="9144000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Charge </a:t>
            </a:r>
            <a:r>
              <a:rPr lang="fr-FR" sz="4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Anticholinergique</a:t>
            </a:r>
            <a:r>
              <a:rPr lang="fr-FR" sz="4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 et Sédative: Identification de patients à risque grâce au Drug </a:t>
            </a:r>
            <a:r>
              <a:rPr lang="fr-FR" sz="4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Burden</a:t>
            </a:r>
            <a:r>
              <a:rPr lang="fr-FR" sz="4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 Index</a:t>
            </a:r>
            <a:endParaRPr lang="fr-FR" sz="4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3000372"/>
            <a:ext cx="9144000" cy="432426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fr-FR" sz="2300" b="1" dirty="0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FAURE R, DAUPHINOT V, OMRANI S, KROLAK-SALMON P, MOUCHOUX C</a:t>
            </a:r>
          </a:p>
          <a:p>
            <a:pPr algn="ctr">
              <a:spcAft>
                <a:spcPts val="1200"/>
              </a:spcAft>
            </a:pPr>
            <a:r>
              <a:rPr lang="fr-FR" sz="2400" b="1" dirty="0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Hôpital des </a:t>
            </a:r>
            <a:r>
              <a:rPr lang="fr-FR" sz="2400" b="1" dirty="0" err="1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Charpennes</a:t>
            </a:r>
            <a:r>
              <a:rPr lang="fr-FR" sz="2400" b="1" dirty="0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, Groupement Hospitalier de Gériatre, HCL</a:t>
            </a:r>
          </a:p>
          <a:p>
            <a:pPr algn="ctr"/>
            <a:endParaRPr lang="fr-FR" sz="2400" b="1" dirty="0" smtClean="0"/>
          </a:p>
          <a:p>
            <a:pPr algn="ctr"/>
            <a:r>
              <a:rPr lang="fr-FR" sz="2000" b="1" dirty="0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T</a:t>
            </a:r>
            <a:r>
              <a:rPr lang="fr-FR" sz="2000" b="1" cap="none" spc="0" dirty="0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hématique: Recherche en pharmacie clinique, </a:t>
            </a:r>
          </a:p>
          <a:p>
            <a:pPr algn="ctr"/>
            <a:r>
              <a:rPr lang="fr-FR" sz="2000" b="1" cap="none" spc="0" dirty="0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pour une optimisation thérapeutique</a:t>
            </a:r>
          </a:p>
          <a:p>
            <a:pPr algn="ctr"/>
            <a:endParaRPr lang="fr-FR" sz="2400" b="1" cap="none" spc="0" dirty="0" smtClean="0">
              <a:ln w="1905"/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fr-FR" sz="2400" b="1" dirty="0" smtClean="0">
                <a:ln w="1905"/>
                <a:solidFill>
                  <a:schemeClr val="tx1">
                    <a:lumMod val="85000"/>
                    <a:lumOff val="15000"/>
                  </a:schemeClr>
                </a:solidFill>
              </a:rPr>
              <a:t>Rémi FAURE</a:t>
            </a:r>
          </a:p>
          <a:p>
            <a:pPr algn="ctr"/>
            <a:endParaRPr lang="fr-FR" sz="2400" b="1" dirty="0" smtClean="0">
              <a:ln w="1905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fr-FR" sz="2400" b="1" dirty="0" smtClean="0">
              <a:ln w="1905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fr-FR" sz="2800" b="1" dirty="0">
              <a:ln w="1905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fr-FR" sz="2000" b="1" cap="none" spc="0" dirty="0">
              <a:ln w="1905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fr-F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Journées communes SFPC ANEPC 2013</a:t>
            </a:r>
          </a:p>
        </p:txBody>
      </p:sp>
      <p:grpSp>
        <p:nvGrpSpPr>
          <p:cNvPr id="1026" name="Grouper 11"/>
          <p:cNvGrpSpPr>
            <a:grpSpLocks/>
          </p:cNvGrpSpPr>
          <p:nvPr/>
        </p:nvGrpSpPr>
        <p:grpSpPr bwMode="auto">
          <a:xfrm>
            <a:off x="214282" y="5786454"/>
            <a:ext cx="3376654" cy="806432"/>
            <a:chOff x="0" y="0"/>
            <a:chExt cx="2811357" cy="654915"/>
          </a:xfrm>
        </p:grpSpPr>
        <p:pic>
          <p:nvPicPr>
            <p:cNvPr id="9" name="Image 1" descr="Macintosh HD:Users:bernardguillot:Desktop:LogoAIAIPHL -9.eps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539115" cy="613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Zone de texte 10"/>
            <p:cNvSpPr txBox="1">
              <a:spLocks noChangeArrowheads="1"/>
            </p:cNvSpPr>
            <p:nvPr/>
          </p:nvSpPr>
          <p:spPr bwMode="auto">
            <a:xfrm>
              <a:off x="118957" y="58016"/>
              <a:ext cx="2692400" cy="596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fr-FR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Avec le soutien de l’Association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fr-FR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des Internes et  des Anciens  Internes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fr-FR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en  Pharmacie des Hôpitaux de Lyon</a:t>
              </a:r>
              <a:endPara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2844" y="1500174"/>
            <a:ext cx="8640960" cy="4824536"/>
          </a:xfrm>
        </p:spPr>
        <p:txBody>
          <a:bodyPr>
            <a:normAutofit/>
          </a:bodyPr>
          <a:lstStyle/>
          <a:p>
            <a:r>
              <a:rPr lang="fr-FR" dirty="0" smtClean="0"/>
              <a:t>Anticholinergiques et sédatifs</a:t>
            </a:r>
          </a:p>
          <a:p>
            <a:pPr marL="457200" lvl="1" indent="0">
              <a:buNone/>
            </a:pPr>
            <a:r>
              <a:rPr lang="fr-FR" dirty="0" smtClean="0">
                <a:sym typeface="Symbol"/>
              </a:rPr>
              <a:t> </a:t>
            </a:r>
            <a:r>
              <a:rPr lang="fr-FR" dirty="0" smtClean="0"/>
              <a:t>Évènements indésirables</a:t>
            </a:r>
          </a:p>
          <a:p>
            <a:pPr marL="457200" lvl="1" indent="0">
              <a:buNone/>
            </a:pPr>
            <a:r>
              <a:rPr lang="fr-FR" sz="3200" b="1" dirty="0" smtClean="0">
                <a:solidFill>
                  <a:srgbClr val="0070C0"/>
                </a:solidFill>
              </a:rPr>
              <a:t>Accumulation</a:t>
            </a:r>
            <a:r>
              <a:rPr lang="fr-FR" dirty="0" smtClean="0"/>
              <a:t> des médicaments avec ces propriétés</a:t>
            </a:r>
          </a:p>
          <a:p>
            <a:pPr marL="457200" lvl="1" indent="0">
              <a:buNone/>
            </a:pPr>
            <a:endParaRPr lang="fr-FR" dirty="0"/>
          </a:p>
          <a:p>
            <a:r>
              <a:rPr lang="fr-FR" dirty="0" smtClean="0"/>
              <a:t>Outil évaluant charge médicamenteuse</a:t>
            </a:r>
          </a:p>
          <a:p>
            <a:pPr lvl="1"/>
            <a:r>
              <a:rPr lang="fr-FR" i="1" dirty="0" smtClean="0"/>
              <a:t>The Drug </a:t>
            </a:r>
            <a:r>
              <a:rPr lang="fr-FR" i="1" dirty="0" err="1" smtClean="0"/>
              <a:t>Burden</a:t>
            </a:r>
            <a:r>
              <a:rPr lang="fr-FR" i="1" dirty="0" smtClean="0"/>
              <a:t> Index </a:t>
            </a:r>
            <a:r>
              <a:rPr lang="fr-FR" dirty="0" smtClean="0"/>
              <a:t>(DBI)</a:t>
            </a:r>
            <a:r>
              <a:rPr lang="fr-FR" dirty="0">
                <a:solidFill>
                  <a:srgbClr val="000000"/>
                </a:solidFill>
                <a:sym typeface="Symbol"/>
              </a:rPr>
              <a:t> </a:t>
            </a:r>
            <a:r>
              <a:rPr lang="fr-FR" baseline="30000" dirty="0" smtClean="0">
                <a:solidFill>
                  <a:srgbClr val="000000"/>
                </a:solidFill>
                <a:sym typeface="Symbol"/>
              </a:rPr>
              <a:t></a:t>
            </a:r>
            <a:r>
              <a:rPr lang="fr-FR" baseline="30000" dirty="0">
                <a:solidFill>
                  <a:srgbClr val="000000"/>
                </a:solidFill>
                <a:sym typeface="Symbol"/>
              </a:rPr>
              <a:t>1</a:t>
            </a:r>
            <a:r>
              <a:rPr lang="fr-FR" baseline="30000" dirty="0" smtClean="0">
                <a:solidFill>
                  <a:srgbClr val="000000"/>
                </a:solidFill>
                <a:sym typeface="Symbol"/>
              </a:rPr>
              <a:t></a:t>
            </a:r>
            <a:endParaRPr lang="fr-FR" baseline="30000" dirty="0" smtClean="0"/>
          </a:p>
          <a:p>
            <a:pPr lvl="1"/>
            <a:r>
              <a:rPr lang="fr-FR" dirty="0"/>
              <a:t>A</a:t>
            </a:r>
            <a:r>
              <a:rPr lang="fr-FR" dirty="0" smtClean="0"/>
              <a:t>ssociation DBI avec </a:t>
            </a:r>
            <a:r>
              <a:rPr lang="fr-FR" dirty="0"/>
              <a:t>l’altération des fonctions physiques et </a:t>
            </a:r>
            <a:r>
              <a:rPr lang="fr-FR" dirty="0" smtClean="0"/>
              <a:t>cognitives 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9512" y="6144010"/>
            <a:ext cx="16973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000000"/>
                </a:solidFill>
                <a:sym typeface="Symbol"/>
              </a:rPr>
              <a:t>1 </a:t>
            </a:r>
            <a:r>
              <a:rPr lang="fr-FR" dirty="0" err="1" smtClean="0">
                <a:solidFill>
                  <a:srgbClr val="000000"/>
                </a:solidFill>
                <a:sym typeface="Symbol"/>
              </a:rPr>
              <a:t>Hilmer</a:t>
            </a:r>
            <a:r>
              <a:rPr lang="fr-FR" dirty="0" smtClean="0">
                <a:solidFill>
                  <a:srgbClr val="000000"/>
                </a:solidFill>
                <a:sym typeface="Symbol"/>
              </a:rPr>
              <a:t>, 2007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76470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Iatrogénie</a:t>
            </a:r>
            <a:endParaRPr lang="fr-FR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8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Objectifs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Méthodologie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8596" y="1500174"/>
            <a:ext cx="8429684" cy="4929411"/>
          </a:xfrm>
        </p:spPr>
        <p:txBody>
          <a:bodyPr>
            <a:normAutofit/>
          </a:bodyPr>
          <a:lstStyle/>
          <a:p>
            <a:pPr algn="just"/>
            <a:r>
              <a:rPr lang="fr-FR" dirty="0" smtClean="0"/>
              <a:t>Identification de profils PA hospitalisées exposées aux médicaments </a:t>
            </a:r>
            <a:r>
              <a:rPr lang="fr-FR" dirty="0" err="1" smtClean="0"/>
              <a:t>anticholinergiques</a:t>
            </a:r>
            <a:r>
              <a:rPr lang="fr-FR" dirty="0" smtClean="0"/>
              <a:t> et sédatifs grâce au DBI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Evolution entre l’admission et la sortie</a:t>
            </a:r>
          </a:p>
          <a:p>
            <a:pPr marL="457200" lvl="1" indent="0">
              <a:buNone/>
            </a:pPr>
            <a:endParaRPr lang="fr-FR" dirty="0" smtClean="0"/>
          </a:p>
          <a:p>
            <a:pPr lvl="1">
              <a:buNone/>
            </a:pPr>
            <a:endParaRPr lang="fr-FR" dirty="0" smtClean="0"/>
          </a:p>
        </p:txBody>
      </p:sp>
      <p:graphicFrame>
        <p:nvGraphicFramePr>
          <p:cNvPr id="4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Méthodologie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7644" y="1484784"/>
            <a:ext cx="8579296" cy="4824536"/>
          </a:xfrm>
        </p:spPr>
        <p:txBody>
          <a:bodyPr>
            <a:normAutofit/>
          </a:bodyPr>
          <a:lstStyle/>
          <a:p>
            <a:r>
              <a:rPr lang="fr-FR" sz="2800" dirty="0" smtClean="0"/>
              <a:t>Patients ≥ 65 ans</a:t>
            </a:r>
          </a:p>
          <a:p>
            <a:r>
              <a:rPr lang="fr-FR" sz="2800" dirty="0" smtClean="0"/>
              <a:t>Hospitalisés : </a:t>
            </a:r>
          </a:p>
          <a:p>
            <a:pPr lvl="1"/>
            <a:r>
              <a:rPr lang="fr-FR" sz="2400" dirty="0" smtClean="0"/>
              <a:t>A. </a:t>
            </a:r>
            <a:r>
              <a:rPr lang="fr-FR" sz="2400" dirty="0" err="1" smtClean="0"/>
              <a:t>Charial</a:t>
            </a:r>
            <a:r>
              <a:rPr lang="fr-FR" sz="2400" dirty="0" smtClean="0"/>
              <a:t> (HAC), </a:t>
            </a:r>
            <a:r>
              <a:rPr lang="fr-FR" sz="2400" dirty="0" err="1" smtClean="0"/>
              <a:t>Charpennes</a:t>
            </a:r>
            <a:r>
              <a:rPr lang="fr-FR" sz="2400" dirty="0" smtClean="0"/>
              <a:t> (HC), P. </a:t>
            </a:r>
            <a:r>
              <a:rPr lang="fr-FR" sz="2400" dirty="0" err="1" smtClean="0"/>
              <a:t>Garraud</a:t>
            </a:r>
            <a:r>
              <a:rPr lang="fr-FR" sz="2400" dirty="0" smtClean="0"/>
              <a:t> (HPG)</a:t>
            </a:r>
          </a:p>
          <a:p>
            <a:r>
              <a:rPr lang="fr-FR" sz="2800" dirty="0" smtClean="0"/>
              <a:t>Entre le 1</a:t>
            </a:r>
            <a:r>
              <a:rPr lang="fr-FR" sz="2800" baseline="30000" dirty="0" smtClean="0"/>
              <a:t>er</a:t>
            </a:r>
            <a:r>
              <a:rPr lang="fr-FR" sz="2800" dirty="0" smtClean="0"/>
              <a:t> janvier et 31 mai 2011</a:t>
            </a:r>
          </a:p>
          <a:p>
            <a:r>
              <a:rPr lang="fr-FR" sz="2800" dirty="0" smtClean="0"/>
              <a:t>Données: </a:t>
            </a:r>
          </a:p>
          <a:p>
            <a:pPr lvl="1"/>
            <a:r>
              <a:rPr lang="fr-FR" sz="2400" dirty="0" smtClean="0"/>
              <a:t>Données médicales, biologiques et pharmaceutiques</a:t>
            </a:r>
          </a:p>
          <a:p>
            <a:pPr lvl="1"/>
            <a:r>
              <a:rPr lang="fr-FR" sz="2400" dirty="0" smtClean="0"/>
              <a:t>Recueil: internes/étudiants</a:t>
            </a:r>
          </a:p>
          <a:p>
            <a:pPr lvl="1"/>
            <a:r>
              <a:rPr lang="fr-FR" sz="2400" dirty="0"/>
              <a:t>L</a:t>
            </a:r>
            <a:r>
              <a:rPr lang="fr-FR" sz="2400" dirty="0" smtClean="0"/>
              <a:t>ogiciel hospitalier CRISTAL-NET</a:t>
            </a:r>
          </a:p>
          <a:p>
            <a:pPr lvl="1"/>
            <a:r>
              <a:rPr lang="fr-FR" sz="2400" dirty="0" smtClean="0"/>
              <a:t>Analyses statistiques: logiciel SPSS® (significativité: 5%)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292" y="76470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Cohorte PAHO</a:t>
            </a:r>
            <a:endParaRPr lang="fr-F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5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0" y="785794"/>
            <a:ext cx="91667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DBI</a:t>
            </a:r>
            <a:endParaRPr lang="fr-FR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Espace réservé du contenu 2"/>
          <p:cNvSpPr txBox="1">
            <a:spLocks/>
          </p:cNvSpPr>
          <p:nvPr/>
        </p:nvSpPr>
        <p:spPr>
          <a:xfrm>
            <a:off x="214282" y="2571744"/>
            <a:ext cx="8532948" cy="33036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Dj 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: dose journalière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fr-FR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Symbo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 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: dose minimale quotidienne recommandée RCP</a:t>
            </a:r>
          </a:p>
        </p:txBody>
      </p:sp>
      <p:sp>
        <p:nvSpPr>
          <p:cNvPr id="11" name="ZoneTexte 1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20" y="1556792"/>
            <a:ext cx="8280920" cy="938334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fr-FR">
                <a:noFill/>
              </a:rPr>
              <a:t> </a:t>
            </a:r>
          </a:p>
        </p:txBody>
      </p:sp>
      <p:graphicFrame>
        <p:nvGraphicFramePr>
          <p:cNvPr id="8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75856" y="1484784"/>
            <a:ext cx="251120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700" dirty="0">
                <a:solidFill>
                  <a:srgbClr val="000000"/>
                </a:solidFill>
              </a:rPr>
              <a:t>Patient X, 75 </a:t>
            </a:r>
            <a:r>
              <a:rPr lang="en-US" sz="2700" dirty="0" err="1">
                <a:solidFill>
                  <a:srgbClr val="000000"/>
                </a:solidFill>
              </a:rPr>
              <a:t>ans</a:t>
            </a:r>
            <a:endParaRPr lang="fr-FR" sz="2700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41442" y="764704"/>
            <a:ext cx="3380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Exemple calcul DBI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6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634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75856" y="1484784"/>
            <a:ext cx="251120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700" dirty="0">
                <a:solidFill>
                  <a:srgbClr val="000000"/>
                </a:solidFill>
              </a:rPr>
              <a:t>Patient X, 75 </a:t>
            </a:r>
            <a:r>
              <a:rPr lang="en-US" sz="2700" dirty="0" err="1">
                <a:solidFill>
                  <a:srgbClr val="000000"/>
                </a:solidFill>
              </a:rPr>
              <a:t>ans</a:t>
            </a:r>
            <a:endParaRPr lang="fr-FR" sz="2700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36953" y="2532051"/>
            <a:ext cx="37350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ct val="20000"/>
              </a:spcBef>
            </a:pP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Hydroxyzine</a:t>
            </a:r>
            <a:r>
              <a:rPr lang="en-US" sz="2400" dirty="0">
                <a:solidFill>
                  <a:srgbClr val="000000"/>
                </a:solidFill>
              </a:rPr>
              <a:t> : </a:t>
            </a:r>
            <a:r>
              <a:rPr lang="en-US" sz="2400" dirty="0">
                <a:solidFill>
                  <a:srgbClr val="FF4343"/>
                </a:solidFill>
              </a:rPr>
              <a:t>50mg/j</a:t>
            </a:r>
            <a:endParaRPr lang="fr-FR" sz="2400" dirty="0">
              <a:solidFill>
                <a:srgbClr val="FF4343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41442" y="764704"/>
            <a:ext cx="3380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Exemple calcul DBI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37634" y="3226096"/>
            <a:ext cx="16217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400" i="1" dirty="0">
                <a:solidFill>
                  <a:srgbClr val="000000"/>
                </a:solidFill>
                <a:sym typeface="Symbol"/>
              </a:rPr>
              <a:t> </a:t>
            </a:r>
            <a:r>
              <a:rPr lang="fr-FR" sz="2400" dirty="0">
                <a:solidFill>
                  <a:srgbClr val="000000"/>
                </a:solidFill>
              </a:rPr>
              <a:t> : </a:t>
            </a:r>
            <a:r>
              <a:rPr lang="fr-FR" sz="2400" dirty="0">
                <a:solidFill>
                  <a:srgbClr val="0070C0"/>
                </a:solidFill>
              </a:rPr>
              <a:t>50 mg/j 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Rectangle 13"/>
              <p:cNvSpPr/>
              <p:nvPr/>
            </p:nvSpPr>
            <p:spPr>
              <a:xfrm>
                <a:off x="200975" y="4141269"/>
                <a:ext cx="3310522" cy="7998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/>
                          <a:ea typeface="Times New Roman"/>
                          <a:cs typeface="Arial"/>
                        </a:rPr>
                        <m:t>DBI</m:t>
                      </m:r>
                      <m:r>
                        <m:rPr>
                          <m:sty m:val="p"/>
                        </m:rPr>
                        <a:rPr lang="fr-FR" sz="2400" b="0" i="0" baseline="-2500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/>
                          <a:ea typeface="Times New Roman"/>
                          <a:cs typeface="Arial"/>
                        </a:rPr>
                        <m:t>Hydroxyzine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=</m:t>
                      </m:r>
                      <m:f>
                        <m:f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Arial"/>
                            </a:rPr>
                          </m:ctrlPr>
                        </m:fPr>
                        <m:num>
                          <m:r>
                            <a:rPr lang="en-US" sz="240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num>
                        <m:den>
                          <m:r>
                            <a:rPr lang="en-US" sz="240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+</m:t>
                          </m:r>
                          <m:r>
                            <a:rPr lang="en-US" sz="2400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fr-FR" sz="2400" dirty="0"/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975" y="4141269"/>
                <a:ext cx="3310522" cy="79989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onnecteur droit avec flèche 18"/>
          <p:cNvCxnSpPr>
            <a:endCxn id="6" idx="0"/>
          </p:cNvCxnSpPr>
          <p:nvPr/>
        </p:nvCxnSpPr>
        <p:spPr>
          <a:xfrm flipH="1">
            <a:off x="1830549" y="1992615"/>
            <a:ext cx="1445307" cy="539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>
            <a:off x="1830549" y="3697691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634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75856" y="1484784"/>
            <a:ext cx="251120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700" dirty="0">
                <a:solidFill>
                  <a:srgbClr val="000000"/>
                </a:solidFill>
              </a:rPr>
              <a:t>Patient X, 75 </a:t>
            </a:r>
            <a:r>
              <a:rPr lang="en-US" sz="2700" dirty="0" err="1">
                <a:solidFill>
                  <a:srgbClr val="000000"/>
                </a:solidFill>
              </a:rPr>
              <a:t>ans</a:t>
            </a:r>
            <a:endParaRPr lang="fr-FR" sz="2700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36953" y="2532051"/>
            <a:ext cx="37350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ct val="20000"/>
              </a:spcBef>
            </a:pP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Hydroxyzine</a:t>
            </a:r>
            <a:r>
              <a:rPr lang="en-US" sz="2400" dirty="0">
                <a:solidFill>
                  <a:srgbClr val="000000"/>
                </a:solidFill>
              </a:rPr>
              <a:t> : </a:t>
            </a:r>
            <a:r>
              <a:rPr lang="en-US" sz="2400" dirty="0">
                <a:solidFill>
                  <a:srgbClr val="FF4343"/>
                </a:solidFill>
              </a:rPr>
              <a:t>50mg/j</a:t>
            </a:r>
            <a:endParaRPr lang="fr-FR" sz="2400" dirty="0">
              <a:solidFill>
                <a:srgbClr val="FF4343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64088" y="2563764"/>
            <a:ext cx="3092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>
              <a:spcBef>
                <a:spcPct val="20000"/>
              </a:spcBef>
            </a:pPr>
            <a:r>
              <a:rPr lang="en-US" sz="2400" dirty="0">
                <a:solidFill>
                  <a:srgbClr val="72468A"/>
                </a:solidFill>
              </a:rPr>
              <a:t>Tramadol</a:t>
            </a:r>
            <a:r>
              <a:rPr lang="en-US" sz="2400" dirty="0">
                <a:solidFill>
                  <a:srgbClr val="000000"/>
                </a:solidFill>
              </a:rPr>
              <a:t> : </a:t>
            </a:r>
            <a:r>
              <a:rPr lang="en-US" sz="2400" dirty="0">
                <a:solidFill>
                  <a:srgbClr val="FF4343"/>
                </a:solidFill>
              </a:rPr>
              <a:t>200mg/j</a:t>
            </a:r>
          </a:p>
        </p:txBody>
      </p:sp>
      <p:sp>
        <p:nvSpPr>
          <p:cNvPr id="9" name="Rectangle 8"/>
          <p:cNvSpPr/>
          <p:nvPr/>
        </p:nvSpPr>
        <p:spPr>
          <a:xfrm>
            <a:off x="2841442" y="764704"/>
            <a:ext cx="3380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Exemple calcul DBI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37634" y="3226096"/>
            <a:ext cx="16217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400" i="1" dirty="0">
                <a:solidFill>
                  <a:srgbClr val="000000"/>
                </a:solidFill>
                <a:sym typeface="Symbol"/>
              </a:rPr>
              <a:t> </a:t>
            </a:r>
            <a:r>
              <a:rPr lang="fr-FR" sz="2400" dirty="0">
                <a:solidFill>
                  <a:srgbClr val="000000"/>
                </a:solidFill>
              </a:rPr>
              <a:t> : </a:t>
            </a:r>
            <a:r>
              <a:rPr lang="fr-FR" sz="2400" dirty="0">
                <a:solidFill>
                  <a:srgbClr val="0070C0"/>
                </a:solidFill>
              </a:rPr>
              <a:t>50 mg/j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54026" y="3236026"/>
            <a:ext cx="1499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400" i="1" dirty="0">
                <a:solidFill>
                  <a:srgbClr val="000000"/>
                </a:solidFill>
                <a:sym typeface="Symbol"/>
              </a:rPr>
              <a:t> </a:t>
            </a:r>
            <a:r>
              <a:rPr lang="fr-FR" sz="2400" dirty="0" smtClean="0">
                <a:solidFill>
                  <a:srgbClr val="000000"/>
                </a:solidFill>
              </a:rPr>
              <a:t>: </a:t>
            </a:r>
            <a:r>
              <a:rPr lang="fr-FR" sz="2400" dirty="0" smtClean="0">
                <a:solidFill>
                  <a:srgbClr val="0070C0"/>
                </a:solidFill>
              </a:rPr>
              <a:t>50mg/j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Rectangle 13"/>
              <p:cNvSpPr/>
              <p:nvPr/>
            </p:nvSpPr>
            <p:spPr>
              <a:xfrm>
                <a:off x="200975" y="4141269"/>
                <a:ext cx="3310522" cy="7998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/>
                          <a:ea typeface="Times New Roman"/>
                          <a:cs typeface="Arial"/>
                        </a:rPr>
                        <m:t>DBI</m:t>
                      </m:r>
                      <m:r>
                        <m:rPr>
                          <m:sty m:val="p"/>
                        </m:rPr>
                        <a:rPr lang="fr-FR" sz="2400" b="0" i="0" baseline="-2500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/>
                          <a:ea typeface="Times New Roman"/>
                          <a:cs typeface="Arial"/>
                        </a:rPr>
                        <m:t>Hydroxyzine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=</m:t>
                      </m:r>
                      <m:f>
                        <m:f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Arial"/>
                            </a:rPr>
                          </m:ctrlPr>
                        </m:fPr>
                        <m:num>
                          <m:r>
                            <a:rPr lang="en-US" sz="240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num>
                        <m:den>
                          <m:r>
                            <a:rPr lang="en-US" sz="240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+</m:t>
                          </m:r>
                          <m:r>
                            <a:rPr lang="en-US" sz="2400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fr-FR" sz="2400" dirty="0"/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975" y="4141269"/>
                <a:ext cx="3310522" cy="79989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Rectangle 15"/>
              <p:cNvSpPr/>
              <p:nvPr/>
            </p:nvSpPr>
            <p:spPr>
              <a:xfrm>
                <a:off x="5657399" y="4184133"/>
                <a:ext cx="3219151" cy="7923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rgbClr val="72468A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DBI</m:t>
                      </m:r>
                      <m:r>
                        <m:rPr>
                          <m:sty m:val="p"/>
                        </m:rPr>
                        <a:rPr lang="fr-FR" sz="2400" b="0" i="0" baseline="-25000" smtClean="0">
                          <a:solidFill>
                            <a:srgbClr val="72468A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Tramadol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=</m:t>
                      </m:r>
                      <m:f>
                        <m:f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Arial"/>
                            </a:rPr>
                          </m:ctrlPr>
                        </m:fPr>
                        <m:num>
                          <m:r>
                            <a:rPr lang="fr-FR" sz="2400" b="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200</m:t>
                          </m:r>
                        </m:num>
                        <m:den>
                          <m:r>
                            <a:rPr lang="fr-FR" sz="2400" b="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200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+</m:t>
                          </m:r>
                          <m:r>
                            <a:rPr lang="fr-FR" sz="2400" b="0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fr-FR" sz="2400" dirty="0"/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7399" y="4184133"/>
                <a:ext cx="3219151" cy="79239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onnecteur droit avec flèche 18"/>
          <p:cNvCxnSpPr>
            <a:endCxn id="6" idx="0"/>
          </p:cNvCxnSpPr>
          <p:nvPr/>
        </p:nvCxnSpPr>
        <p:spPr>
          <a:xfrm flipH="1">
            <a:off x="1830549" y="1992615"/>
            <a:ext cx="1445307" cy="539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>
            <a:off x="5940152" y="1992615"/>
            <a:ext cx="1346095" cy="539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>
            <a:off x="1830549" y="3697691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/>
          <p:nvPr/>
        </p:nvCxnSpPr>
        <p:spPr>
          <a:xfrm>
            <a:off x="7266975" y="372541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634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75856" y="1484784"/>
            <a:ext cx="251120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700" dirty="0">
                <a:solidFill>
                  <a:srgbClr val="000000"/>
                </a:solidFill>
              </a:rPr>
              <a:t>Patient X, 75 </a:t>
            </a:r>
            <a:r>
              <a:rPr lang="en-US" sz="2700" dirty="0" err="1">
                <a:solidFill>
                  <a:srgbClr val="000000"/>
                </a:solidFill>
              </a:rPr>
              <a:t>ans</a:t>
            </a:r>
            <a:endParaRPr lang="fr-FR" sz="2700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36953" y="2532051"/>
            <a:ext cx="37350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ct val="20000"/>
              </a:spcBef>
            </a:pP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Hydroxyzine</a:t>
            </a:r>
            <a:r>
              <a:rPr lang="en-US" sz="2400" dirty="0">
                <a:solidFill>
                  <a:srgbClr val="000000"/>
                </a:solidFill>
              </a:rPr>
              <a:t> : </a:t>
            </a:r>
            <a:r>
              <a:rPr lang="en-US" sz="2400" dirty="0">
                <a:solidFill>
                  <a:srgbClr val="FF4343"/>
                </a:solidFill>
              </a:rPr>
              <a:t>50mg/j</a:t>
            </a:r>
            <a:endParaRPr lang="fr-FR" sz="2400" dirty="0">
              <a:solidFill>
                <a:srgbClr val="FF4343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64088" y="2563764"/>
            <a:ext cx="3092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>
              <a:spcBef>
                <a:spcPct val="20000"/>
              </a:spcBef>
            </a:pPr>
            <a:r>
              <a:rPr lang="en-US" sz="2400" dirty="0">
                <a:solidFill>
                  <a:srgbClr val="72468A"/>
                </a:solidFill>
              </a:rPr>
              <a:t>Tramadol</a:t>
            </a:r>
            <a:r>
              <a:rPr lang="en-US" sz="2400" dirty="0">
                <a:solidFill>
                  <a:srgbClr val="000000"/>
                </a:solidFill>
              </a:rPr>
              <a:t> : </a:t>
            </a:r>
            <a:r>
              <a:rPr lang="en-US" sz="2400" dirty="0">
                <a:solidFill>
                  <a:srgbClr val="FF4343"/>
                </a:solidFill>
              </a:rPr>
              <a:t>200mg/j</a:t>
            </a:r>
          </a:p>
        </p:txBody>
      </p:sp>
      <p:sp>
        <p:nvSpPr>
          <p:cNvPr id="9" name="Rectangle 8"/>
          <p:cNvSpPr/>
          <p:nvPr/>
        </p:nvSpPr>
        <p:spPr>
          <a:xfrm>
            <a:off x="2841442" y="764704"/>
            <a:ext cx="3380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Exemple calcul DBI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37634" y="3226096"/>
            <a:ext cx="16217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400" i="1" dirty="0">
                <a:solidFill>
                  <a:srgbClr val="000000"/>
                </a:solidFill>
                <a:sym typeface="Symbol"/>
              </a:rPr>
              <a:t> </a:t>
            </a:r>
            <a:r>
              <a:rPr lang="fr-FR" sz="2400" dirty="0">
                <a:solidFill>
                  <a:srgbClr val="000000"/>
                </a:solidFill>
              </a:rPr>
              <a:t> : </a:t>
            </a:r>
            <a:r>
              <a:rPr lang="fr-FR" sz="2400" dirty="0">
                <a:solidFill>
                  <a:srgbClr val="0070C0"/>
                </a:solidFill>
              </a:rPr>
              <a:t>50 mg/j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54026" y="3236026"/>
            <a:ext cx="1499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400" i="1" dirty="0">
                <a:solidFill>
                  <a:srgbClr val="000000"/>
                </a:solidFill>
                <a:sym typeface="Symbol"/>
              </a:rPr>
              <a:t> </a:t>
            </a:r>
            <a:r>
              <a:rPr lang="fr-FR" sz="2400" dirty="0" smtClean="0">
                <a:solidFill>
                  <a:srgbClr val="000000"/>
                </a:solidFill>
              </a:rPr>
              <a:t>: </a:t>
            </a:r>
            <a:r>
              <a:rPr lang="fr-FR" sz="2400" dirty="0" smtClean="0">
                <a:solidFill>
                  <a:srgbClr val="0070C0"/>
                </a:solidFill>
              </a:rPr>
              <a:t>50mg/j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Rectangle 11"/>
              <p:cNvSpPr/>
              <p:nvPr/>
            </p:nvSpPr>
            <p:spPr>
              <a:xfrm>
                <a:off x="2187800" y="5553013"/>
                <a:ext cx="5098447" cy="7998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latin typeface="Cambria Math"/>
                          <a:ea typeface="Times New Roman"/>
                          <a:cs typeface="Arial"/>
                        </a:rPr>
                        <m:t>DBI</m:t>
                      </m:r>
                      <m:r>
                        <m:rPr>
                          <m:sty m:val="p"/>
                        </m:rPr>
                        <a:rPr lang="fr-FR" sz="2400" b="0" i="0" baseline="-25000" smtClean="0">
                          <a:latin typeface="Cambria Math"/>
                          <a:ea typeface="Times New Roman"/>
                          <a:cs typeface="Arial"/>
                        </a:rPr>
                        <m:t>Total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Arial"/>
                        </a:rPr>
                        <m:t>=</m:t>
                      </m:r>
                      <m:f>
                        <m:fPr>
                          <m:ctrlPr>
                            <a:rPr lang="fr-FR" sz="2400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Cambria Math"/>
                              <a:cs typeface="Arial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Cambria Math"/>
                              <a:ea typeface="Times New Roman"/>
                              <a:cs typeface="Arial"/>
                            </a:rPr>
                            <m:t>50+50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Arial"/>
                        </a:rPr>
                        <m:t>+</m:t>
                      </m:r>
                      <m:f>
                        <m:fPr>
                          <m:ctrlPr>
                            <a:rPr lang="fr-FR" sz="2400" i="1" smtClean="0">
                              <a:solidFill>
                                <a:srgbClr val="72468A"/>
                              </a:solidFill>
                              <a:effectLst/>
                              <a:latin typeface="Cambria Math"/>
                              <a:cs typeface="Arial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72468A"/>
                              </a:solidFill>
                              <a:effectLst/>
                              <a:latin typeface="Cambria Math"/>
                              <a:ea typeface="Times New Roman"/>
                              <a:cs typeface="Arial"/>
                            </a:rPr>
                            <m:t>200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72468A"/>
                              </a:solidFill>
                              <a:effectLst/>
                              <a:latin typeface="Cambria Math"/>
                              <a:ea typeface="Times New Roman"/>
                              <a:cs typeface="Arial"/>
                            </a:rPr>
                            <m:t>200+50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Arial"/>
                        </a:rPr>
                        <m:t>=1,3 </m:t>
                      </m:r>
                    </m:oMath>
                  </m:oMathPara>
                </a14:m>
                <a:endParaRPr lang="fr-FR" sz="2400" dirty="0"/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7800" y="5553013"/>
                <a:ext cx="5098447" cy="79989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Rectangle 13"/>
              <p:cNvSpPr/>
              <p:nvPr/>
            </p:nvSpPr>
            <p:spPr>
              <a:xfrm>
                <a:off x="200975" y="4141269"/>
                <a:ext cx="3310522" cy="7998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/>
                          <a:ea typeface="Times New Roman"/>
                          <a:cs typeface="Arial"/>
                        </a:rPr>
                        <m:t>DBI</m:t>
                      </m:r>
                      <m:r>
                        <m:rPr>
                          <m:sty m:val="p"/>
                        </m:rPr>
                        <a:rPr lang="fr-FR" sz="2400" b="0" i="0" baseline="-2500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/>
                          <a:ea typeface="Times New Roman"/>
                          <a:cs typeface="Arial"/>
                        </a:rPr>
                        <m:t>Hydroxyzine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=</m:t>
                      </m:r>
                      <m:f>
                        <m:f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Arial"/>
                            </a:rPr>
                          </m:ctrlPr>
                        </m:fPr>
                        <m:num>
                          <m:r>
                            <a:rPr lang="en-US" sz="240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num>
                        <m:den>
                          <m:r>
                            <a:rPr lang="en-US" sz="240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+</m:t>
                          </m:r>
                          <m:r>
                            <a:rPr lang="en-US" sz="2400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fr-FR" sz="2400" dirty="0"/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975" y="4141269"/>
                <a:ext cx="3310522" cy="79989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Rectangle 15"/>
              <p:cNvSpPr/>
              <p:nvPr/>
            </p:nvSpPr>
            <p:spPr>
              <a:xfrm>
                <a:off x="5657399" y="4184133"/>
                <a:ext cx="3219151" cy="7923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rgbClr val="72468A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DBI</m:t>
                      </m:r>
                      <m:r>
                        <m:rPr>
                          <m:sty m:val="p"/>
                        </m:rPr>
                        <a:rPr lang="fr-FR" sz="2400" b="0" i="0" baseline="-25000" smtClean="0">
                          <a:solidFill>
                            <a:srgbClr val="72468A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Tramadol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Arial"/>
                        </a:rPr>
                        <m:t>=</m:t>
                      </m:r>
                      <m:f>
                        <m:f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Arial"/>
                            </a:rPr>
                          </m:ctrlPr>
                        </m:fPr>
                        <m:num>
                          <m:r>
                            <a:rPr lang="fr-FR" sz="2400" b="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200</m:t>
                          </m:r>
                        </m:num>
                        <m:den>
                          <m:r>
                            <a:rPr lang="fr-FR" sz="2400" b="0" i="1" smtClean="0">
                              <a:solidFill>
                                <a:srgbClr val="FF4343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200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+</m:t>
                          </m:r>
                          <m:r>
                            <a:rPr lang="fr-FR" sz="2400" b="0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Times New Roman"/>
                              <a:cs typeface="Arial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fr-FR" sz="2400" dirty="0"/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7399" y="4184133"/>
                <a:ext cx="3219151" cy="79239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onnecteur droit avec flèche 18"/>
          <p:cNvCxnSpPr>
            <a:endCxn id="6" idx="0"/>
          </p:cNvCxnSpPr>
          <p:nvPr/>
        </p:nvCxnSpPr>
        <p:spPr>
          <a:xfrm flipH="1">
            <a:off x="1830549" y="1992615"/>
            <a:ext cx="1445307" cy="539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>
            <a:off x="5940152" y="1992615"/>
            <a:ext cx="1346095" cy="539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Accolade fermante 23"/>
          <p:cNvSpPr/>
          <p:nvPr/>
        </p:nvSpPr>
        <p:spPr>
          <a:xfrm rot="5400000">
            <a:off x="4285569" y="958755"/>
            <a:ext cx="491773" cy="845659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6" name="Connecteur droit avec flèche 25"/>
          <p:cNvCxnSpPr/>
          <p:nvPr/>
        </p:nvCxnSpPr>
        <p:spPr>
          <a:xfrm>
            <a:off x="1830549" y="3697691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/>
          <p:nvPr/>
        </p:nvCxnSpPr>
        <p:spPr>
          <a:xfrm>
            <a:off x="7266975" y="372541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Résultats</a:t>
                      </a:r>
                      <a:r>
                        <a:rPr lang="fr-FR" sz="1600" b="1" baseline="0" dirty="0" smtClean="0"/>
                        <a:t> -Discussion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634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158" y="1928802"/>
            <a:ext cx="8462745" cy="4428233"/>
          </a:xfrm>
        </p:spPr>
        <p:txBody>
          <a:bodyPr>
            <a:normAutofit/>
          </a:bodyPr>
          <a:lstStyle/>
          <a:p>
            <a:r>
              <a:rPr lang="fr-FR" sz="2800" dirty="0"/>
              <a:t>N = 337 (117 HAC, 110 HC, 110 HPG</a:t>
            </a:r>
            <a:r>
              <a:rPr lang="fr-FR" sz="2800" dirty="0" smtClean="0"/>
              <a:t>)</a:t>
            </a:r>
          </a:p>
          <a:p>
            <a:endParaRPr lang="fr-FR" sz="2800" dirty="0"/>
          </a:p>
          <a:p>
            <a:r>
              <a:rPr lang="fr-FR" sz="2800" dirty="0"/>
              <a:t>Âge moyen : 85,44 ± 6,55 </a:t>
            </a:r>
            <a:r>
              <a:rPr lang="fr-FR" sz="2800" dirty="0" smtClean="0"/>
              <a:t>ans</a:t>
            </a:r>
          </a:p>
          <a:p>
            <a:endParaRPr lang="fr-FR" sz="2800" dirty="0"/>
          </a:p>
          <a:p>
            <a:r>
              <a:rPr lang="fr-FR" sz="2800" dirty="0"/>
              <a:t>Femmes: 64,7</a:t>
            </a:r>
            <a:r>
              <a:rPr lang="fr-FR" sz="2800" dirty="0" smtClean="0"/>
              <a:t>%</a:t>
            </a:r>
            <a:endParaRPr lang="fr-FR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" y="785794"/>
            <a:ext cx="9143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Cohorte PAHO</a:t>
            </a:r>
            <a:endParaRPr lang="fr-F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5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Résultats</a:t>
                      </a:r>
                      <a:r>
                        <a:rPr lang="fr-FR" sz="1600" b="1" baseline="0" dirty="0" smtClean="0">
                          <a:solidFill>
                            <a:schemeClr val="bg1"/>
                          </a:solidFill>
                        </a:rPr>
                        <a:t> -Discussion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4232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70966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DBI</a:t>
            </a:r>
            <a:r>
              <a:rPr lang="fr-FR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  <a:sym typeface="Symbol"/>
              </a:rPr>
              <a:t>x</a:t>
            </a:r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  <a:sym typeface="Symbol"/>
              </a:rPr>
              <a:t> </a:t>
            </a:r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 en </a:t>
            </a:r>
            <a:r>
              <a:rPr lang="fr-F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fonction des </a:t>
            </a:r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caractéristiques patients</a:t>
            </a:r>
            <a:endParaRPr lang="fr-FR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34382822"/>
              </p:ext>
            </p:extLst>
          </p:nvPr>
        </p:nvGraphicFramePr>
        <p:xfrm>
          <a:off x="214282" y="2143116"/>
          <a:ext cx="8715436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285720" y="1500174"/>
            <a:ext cx="38599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FR" sz="2800" b="1" dirty="0" smtClean="0"/>
              <a:t>Motif</a:t>
            </a:r>
            <a:r>
              <a:rPr lang="fr-FR" sz="2400" b="1" dirty="0" smtClean="0"/>
              <a:t> </a:t>
            </a:r>
            <a:r>
              <a:rPr lang="fr-FR" sz="2800" b="1" dirty="0" smtClean="0"/>
              <a:t>d’hospitalisation</a:t>
            </a:r>
            <a:endParaRPr lang="fr-FR" sz="24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1428728" y="2500306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dirty="0" err="1" smtClean="0"/>
              <a:t>DBI</a:t>
            </a:r>
            <a:r>
              <a:rPr lang="fr-FR" b="1" i="1" dirty="0" err="1" smtClean="0">
                <a:sym typeface="Symbol"/>
              </a:rPr>
              <a:t>x</a:t>
            </a:r>
            <a:endParaRPr lang="fr-FR" b="1" i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7429520" y="4786322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600" b="1" i="1" dirty="0">
                <a:solidFill>
                  <a:srgbClr val="000000"/>
                </a:solidFill>
              </a:rPr>
              <a:t>p&lt;0,05</a:t>
            </a:r>
            <a:endParaRPr lang="fr-FR" sz="1400" b="1" i="1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786454"/>
            <a:ext cx="58579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spcAft>
                <a:spcPts val="1200"/>
              </a:spcAft>
              <a:buFont typeface="Calibri" pitchFamily="34" charset="0"/>
              <a:buChar char="—"/>
            </a:pPr>
            <a:r>
              <a:rPr lang="fr-FR" sz="2400" b="1" dirty="0" smtClean="0">
                <a:sym typeface="Symbol"/>
              </a:rPr>
              <a:t>   Post opératoire: DBI + élevé</a:t>
            </a:r>
          </a:p>
          <a:p>
            <a:pPr lvl="2">
              <a:spcAft>
                <a:spcPts val="1200"/>
              </a:spcAft>
            </a:pPr>
            <a:r>
              <a:rPr lang="fr-FR" dirty="0" smtClean="0">
                <a:sym typeface="Symbol"/>
              </a:rPr>
              <a:t>	</a:t>
            </a:r>
            <a:r>
              <a:rPr lang="fr-FR" i="1" dirty="0" smtClean="0">
                <a:sym typeface="Symbol"/>
              </a:rPr>
              <a:t>=&gt; </a:t>
            </a:r>
            <a:r>
              <a:rPr lang="fr-FR" sz="2000" i="1" dirty="0" smtClean="0">
                <a:sym typeface="Symbol"/>
              </a:rPr>
              <a:t>Prise en charge douleur</a:t>
            </a:r>
            <a:endParaRPr lang="fr-FR" i="1" dirty="0" smtClean="0">
              <a:sym typeface="Symbol"/>
            </a:endParaRPr>
          </a:p>
        </p:txBody>
      </p:sp>
      <p:graphicFrame>
        <p:nvGraphicFramePr>
          <p:cNvPr id="10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Résultats</a:t>
                      </a:r>
                      <a:r>
                        <a:rPr lang="fr-FR" sz="1600" b="1" baseline="0" dirty="0" smtClean="0">
                          <a:solidFill>
                            <a:schemeClr val="bg1"/>
                          </a:solidFill>
                        </a:rPr>
                        <a:t> -Discussion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824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70966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DBI</a:t>
            </a:r>
            <a:r>
              <a:rPr lang="fr-FR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  <a:sym typeface="Symbol"/>
              </a:rPr>
              <a:t>x</a:t>
            </a:r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  <a:sym typeface="Symbol"/>
              </a:rPr>
              <a:t> </a:t>
            </a:r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 en </a:t>
            </a:r>
            <a:r>
              <a:rPr lang="fr-FR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fonction des </a:t>
            </a:r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caractéristiques patients</a:t>
            </a:r>
            <a:endParaRPr lang="fr-FR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14348" y="1357298"/>
            <a:ext cx="2474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FR" sz="2800" b="1" dirty="0" smtClean="0"/>
              <a:t>Comorbidités</a:t>
            </a:r>
            <a:endParaRPr lang="fr-FR" sz="24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6858016" y="528638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600" b="1" i="1" dirty="0">
                <a:solidFill>
                  <a:srgbClr val="000000"/>
                </a:solidFill>
              </a:rPr>
              <a:t>p&lt;0,05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642910" y="2071678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dirty="0" err="1" smtClean="0"/>
              <a:t>DBI</a:t>
            </a:r>
            <a:r>
              <a:rPr lang="fr-FR" b="1" i="1" dirty="0" err="1" smtClean="0">
                <a:sym typeface="Symbol"/>
              </a:rPr>
              <a:t>x</a:t>
            </a:r>
            <a:endParaRPr lang="fr-FR" b="1" i="1" dirty="0"/>
          </a:p>
        </p:txBody>
      </p:sp>
      <p:graphicFrame>
        <p:nvGraphicFramePr>
          <p:cNvPr id="22" name="Graphique 21"/>
          <p:cNvGraphicFramePr/>
          <p:nvPr/>
        </p:nvGraphicFramePr>
        <p:xfrm>
          <a:off x="214282" y="2000240"/>
          <a:ext cx="8643998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3571868" y="528638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600" b="1" i="1" dirty="0">
                <a:solidFill>
                  <a:srgbClr val="000000"/>
                </a:solidFill>
              </a:rPr>
              <a:t>p&lt;0,05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5715016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Calibri" pitchFamily="34" charset="0"/>
              <a:buChar char="—"/>
            </a:pPr>
            <a:r>
              <a:rPr lang="fr-FR" sz="2000" dirty="0" smtClean="0">
                <a:sym typeface="Symbol"/>
              </a:rPr>
              <a:t> </a:t>
            </a:r>
            <a:r>
              <a:rPr lang="fr-FR" sz="2400" dirty="0" smtClean="0">
                <a:sym typeface="Symbol"/>
              </a:rPr>
              <a:t>Dépression et anxiété: + élevé</a:t>
            </a:r>
          </a:p>
          <a:p>
            <a:pPr lvl="2"/>
            <a:r>
              <a:rPr lang="fr-FR" sz="2000" i="1" dirty="0" smtClean="0">
                <a:sym typeface="Symbol"/>
              </a:rPr>
              <a:t>=&gt; Antidépresseurs, anxiolytiques</a:t>
            </a:r>
          </a:p>
        </p:txBody>
      </p:sp>
      <p:graphicFrame>
        <p:nvGraphicFramePr>
          <p:cNvPr id="16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Résultats</a:t>
                      </a:r>
                      <a:r>
                        <a:rPr lang="fr-FR" sz="1600" b="1" baseline="0" dirty="0" smtClean="0">
                          <a:solidFill>
                            <a:schemeClr val="bg1"/>
                          </a:solidFill>
                        </a:rPr>
                        <a:t> -Discussion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824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86634" cy="868346"/>
          </a:xfrm>
        </p:spPr>
        <p:txBody>
          <a:bodyPr>
            <a:normAutofit/>
          </a:bodyPr>
          <a:lstStyle/>
          <a:p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Evolution DBI </a:t>
            </a:r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entrée-sortie</a:t>
            </a:r>
            <a:endParaRPr lang="fr-F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1786" y="1071546"/>
            <a:ext cx="8822214" cy="578645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fr-FR" sz="2800" dirty="0" smtClean="0"/>
              <a:t>Motif d’hospitalisation</a:t>
            </a:r>
          </a:p>
          <a:p>
            <a:pPr lvl="1">
              <a:buNone/>
            </a:pPr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/>
          </a:p>
          <a:p>
            <a:pPr lvl="1"/>
            <a:r>
              <a:rPr lang="fr-FR" sz="2400" dirty="0" smtClean="0">
                <a:sym typeface="Symbol"/>
              </a:rPr>
              <a:t>Post AVC :       DBI</a:t>
            </a:r>
          </a:p>
          <a:p>
            <a:pPr lvl="2">
              <a:buNone/>
            </a:pPr>
            <a:r>
              <a:rPr lang="fr-FR" sz="2000" i="1" dirty="0" smtClean="0">
                <a:sym typeface="Symbol"/>
              </a:rPr>
              <a:t>=&gt; Prise en charge: Dépression, troubles vésicaux, douleurs, épilepsie</a:t>
            </a:r>
          </a:p>
          <a:p>
            <a:pPr lvl="1"/>
            <a:r>
              <a:rPr lang="fr-FR" sz="2400" dirty="0" smtClean="0">
                <a:sym typeface="Symbol"/>
              </a:rPr>
              <a:t>Problème de maintien à domicile :      DBI</a:t>
            </a:r>
          </a:p>
          <a:p>
            <a:pPr lvl="2">
              <a:buNone/>
            </a:pPr>
            <a:r>
              <a:rPr lang="fr-FR" sz="2000" i="1" dirty="0" smtClean="0">
                <a:sym typeface="Symbol"/>
              </a:rPr>
              <a:t>=&gt;Fragilité, solitude, les problèmes sociaux, prise en charge palliative</a:t>
            </a:r>
          </a:p>
          <a:p>
            <a:endParaRPr lang="fr-FR" dirty="0" smtClean="0">
              <a:sym typeface="Symbol"/>
            </a:endParaRPr>
          </a:p>
          <a:p>
            <a:pPr lvl="1"/>
            <a:endParaRPr lang="fr-FR" sz="2000" dirty="0" smtClean="0"/>
          </a:p>
          <a:p>
            <a:pPr lvl="1"/>
            <a:endParaRPr lang="fr-FR" sz="2000" dirty="0"/>
          </a:p>
          <a:p>
            <a:pPr marL="457200" lvl="1" indent="0">
              <a:buNone/>
            </a:pPr>
            <a:endParaRPr lang="fr-FR" sz="2000" dirty="0" smtClean="0"/>
          </a:p>
        </p:txBody>
      </p:sp>
      <p:sp>
        <p:nvSpPr>
          <p:cNvPr id="9" name="ZoneTexte 8"/>
          <p:cNvSpPr txBox="1"/>
          <p:nvPr/>
        </p:nvSpPr>
        <p:spPr>
          <a:xfrm>
            <a:off x="642910" y="1571612"/>
            <a:ext cx="4844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dirty="0" smtClean="0"/>
              <a:t>DBI</a:t>
            </a:r>
            <a:endParaRPr lang="fr-FR" sz="1600" b="1" i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7215206" y="4714884"/>
            <a:ext cx="756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600" b="1" i="1" dirty="0">
                <a:solidFill>
                  <a:srgbClr val="000000"/>
                </a:solidFill>
              </a:rPr>
              <a:t>p&lt;0,05</a:t>
            </a:r>
          </a:p>
        </p:txBody>
      </p:sp>
      <p:graphicFrame>
        <p:nvGraphicFramePr>
          <p:cNvPr id="15" name="Graphique 14"/>
          <p:cNvGraphicFramePr/>
          <p:nvPr/>
        </p:nvGraphicFramePr>
        <p:xfrm>
          <a:off x="0" y="1357298"/>
          <a:ext cx="9144000" cy="35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3714744" y="4643446"/>
            <a:ext cx="756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600" b="1" i="1" dirty="0">
                <a:solidFill>
                  <a:srgbClr val="000000"/>
                </a:solidFill>
              </a:rPr>
              <a:t>p&lt;0,05</a:t>
            </a:r>
          </a:p>
        </p:txBody>
      </p:sp>
      <p:graphicFrame>
        <p:nvGraphicFramePr>
          <p:cNvPr id="10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Résultats</a:t>
                      </a:r>
                      <a:r>
                        <a:rPr lang="fr-FR" sz="1600" b="1" baseline="0" dirty="0" smtClean="0">
                          <a:solidFill>
                            <a:schemeClr val="bg1"/>
                          </a:solidFill>
                        </a:rPr>
                        <a:t> -Discussion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cxnSp>
        <p:nvCxnSpPr>
          <p:cNvPr id="13" name="Connecteur droit avec flèche 12"/>
          <p:cNvCxnSpPr/>
          <p:nvPr/>
        </p:nvCxnSpPr>
        <p:spPr>
          <a:xfrm rot="5400000" flipH="1" flipV="1">
            <a:off x="2500298" y="5000636"/>
            <a:ext cx="285752" cy="2857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 rot="5400000" flipH="1" flipV="1">
            <a:off x="5429256" y="5786454"/>
            <a:ext cx="285752" cy="2857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86634" cy="868346"/>
          </a:xfrm>
        </p:spPr>
        <p:txBody>
          <a:bodyPr>
            <a:normAutofit/>
          </a:bodyPr>
          <a:lstStyle/>
          <a:p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Evolution DBI </a:t>
            </a:r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entrée-sortie</a:t>
            </a:r>
            <a:endParaRPr lang="fr-F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4282" y="1196752"/>
            <a:ext cx="8822214" cy="537552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fr-FR" sz="2800" dirty="0" err="1" smtClean="0"/>
              <a:t>Comorbidités</a:t>
            </a:r>
            <a:endParaRPr lang="fr-FR" sz="2800" dirty="0" smtClean="0"/>
          </a:p>
          <a:p>
            <a:pPr lvl="1">
              <a:buNone/>
            </a:pPr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r>
              <a:rPr lang="fr-FR" sz="2400" dirty="0" smtClean="0">
                <a:sym typeface="Symbol"/>
              </a:rPr>
              <a:t>Diabète : </a:t>
            </a:r>
          </a:p>
          <a:p>
            <a:pPr lvl="2">
              <a:buNone/>
            </a:pPr>
            <a:r>
              <a:rPr lang="fr-FR" sz="2000" i="1" dirty="0" smtClean="0">
                <a:sym typeface="Symbol"/>
              </a:rPr>
              <a:t>=&gt; Prise en charge d’une complication: neuropathie diabétique</a:t>
            </a:r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/>
          </a:p>
          <a:p>
            <a:pPr lvl="1"/>
            <a:endParaRPr lang="fr-FR" sz="2000" dirty="0" smtClean="0"/>
          </a:p>
          <a:p>
            <a:pPr lvl="1"/>
            <a:endParaRPr lang="fr-FR" sz="2000" dirty="0"/>
          </a:p>
          <a:p>
            <a:pPr marL="457200" lvl="1" indent="0">
              <a:buNone/>
            </a:pPr>
            <a:endParaRPr lang="fr-FR" sz="2000" dirty="0" smtClean="0"/>
          </a:p>
        </p:txBody>
      </p:sp>
      <p:graphicFrame>
        <p:nvGraphicFramePr>
          <p:cNvPr id="16" name="Graphique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03626693"/>
              </p:ext>
            </p:extLst>
          </p:nvPr>
        </p:nvGraphicFramePr>
        <p:xfrm>
          <a:off x="0" y="1714488"/>
          <a:ext cx="9144000" cy="35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ZoneTexte 22"/>
          <p:cNvSpPr txBox="1"/>
          <p:nvPr/>
        </p:nvSpPr>
        <p:spPr>
          <a:xfrm>
            <a:off x="1142976" y="2214554"/>
            <a:ext cx="571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/>
              <a:t>DBI</a:t>
            </a:r>
            <a:endParaRPr lang="fr-FR" sz="1600" b="1" i="1" dirty="0"/>
          </a:p>
        </p:txBody>
      </p:sp>
      <p:sp>
        <p:nvSpPr>
          <p:cNvPr id="25" name="ZoneTexte 24"/>
          <p:cNvSpPr txBox="1"/>
          <p:nvPr/>
        </p:nvSpPr>
        <p:spPr>
          <a:xfrm>
            <a:off x="6357950" y="4857760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600" b="1" i="1" dirty="0" smtClean="0">
                <a:solidFill>
                  <a:srgbClr val="000000"/>
                </a:solidFill>
              </a:rPr>
              <a:t>P=0,05</a:t>
            </a:r>
            <a:endParaRPr lang="fr-FR" sz="1600" b="1" i="1" dirty="0">
              <a:solidFill>
                <a:srgbClr val="000000"/>
              </a:solidFill>
            </a:endParaRPr>
          </a:p>
        </p:txBody>
      </p:sp>
      <p:graphicFrame>
        <p:nvGraphicFramePr>
          <p:cNvPr id="13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Résultats</a:t>
                      </a:r>
                      <a:r>
                        <a:rPr lang="fr-FR" sz="1600" b="1" baseline="0" dirty="0" smtClean="0">
                          <a:solidFill>
                            <a:schemeClr val="bg1"/>
                          </a:solidFill>
                        </a:rPr>
                        <a:t> -Discussion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86634" cy="868346"/>
          </a:xfrm>
        </p:spPr>
        <p:txBody>
          <a:bodyPr>
            <a:normAutofit/>
          </a:bodyPr>
          <a:lstStyle/>
          <a:p>
            <a:r>
              <a:rPr lang="fr-F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Evolution DBI </a:t>
            </a:r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entrée-sortie</a:t>
            </a:r>
            <a:endParaRPr lang="fr-F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4282" y="1196752"/>
            <a:ext cx="8822214" cy="5375520"/>
          </a:xfrm>
        </p:spPr>
        <p:txBody>
          <a:bodyPr>
            <a:normAutofit/>
          </a:bodyPr>
          <a:lstStyle/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 smtClean="0"/>
          </a:p>
          <a:p>
            <a:pPr lvl="1"/>
            <a:endParaRPr lang="fr-FR" sz="2000" dirty="0"/>
          </a:p>
          <a:p>
            <a:pPr lvl="1"/>
            <a:endParaRPr lang="fr-FR" sz="2000" dirty="0" smtClean="0"/>
          </a:p>
          <a:p>
            <a:pPr lvl="1"/>
            <a:endParaRPr lang="fr-FR" sz="2000" dirty="0"/>
          </a:p>
          <a:p>
            <a:pPr marL="457200" lvl="1" indent="0">
              <a:buNone/>
            </a:pPr>
            <a:endParaRPr lang="fr-FR" sz="2000" dirty="0" smtClean="0"/>
          </a:p>
        </p:txBody>
      </p:sp>
      <p:graphicFrame>
        <p:nvGraphicFramePr>
          <p:cNvPr id="17" name="Graphique 16"/>
          <p:cNvGraphicFramePr/>
          <p:nvPr>
            <p:extLst>
              <p:ext uri="{D42A27DB-BD31-4B8C-83A1-F6EECF244321}">
                <p14:modId xmlns:p14="http://schemas.microsoft.com/office/powerpoint/2010/main" xmlns="" val="1617713133"/>
              </p:ext>
            </p:extLst>
          </p:nvPr>
        </p:nvGraphicFramePr>
        <p:xfrm>
          <a:off x="0" y="1928802"/>
          <a:ext cx="9144000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ZoneTexte 18"/>
          <p:cNvSpPr txBox="1"/>
          <p:nvPr/>
        </p:nvSpPr>
        <p:spPr>
          <a:xfrm>
            <a:off x="0" y="1214422"/>
            <a:ext cx="3143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fr-FR" sz="2000" dirty="0" smtClean="0"/>
              <a:t> </a:t>
            </a:r>
            <a:r>
              <a:rPr lang="fr-FR" sz="2800" dirty="0" smtClean="0"/>
              <a:t>Chutes à HC</a:t>
            </a:r>
            <a:endParaRPr lang="fr-FR" sz="2800" dirty="0"/>
          </a:p>
        </p:txBody>
      </p:sp>
      <p:sp>
        <p:nvSpPr>
          <p:cNvPr id="21" name="ZoneTexte 20"/>
          <p:cNvSpPr txBox="1"/>
          <p:nvPr/>
        </p:nvSpPr>
        <p:spPr>
          <a:xfrm>
            <a:off x="3929058" y="4786322"/>
            <a:ext cx="7448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/>
              <a:t>chutes</a:t>
            </a:r>
            <a:endParaRPr lang="fr-FR" sz="1200" b="1" dirty="0"/>
          </a:p>
        </p:txBody>
      </p:sp>
      <p:sp>
        <p:nvSpPr>
          <p:cNvPr id="22" name="ZoneTexte 21"/>
          <p:cNvSpPr txBox="1"/>
          <p:nvPr/>
        </p:nvSpPr>
        <p:spPr>
          <a:xfrm>
            <a:off x="1142976" y="2357430"/>
            <a:ext cx="4844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dirty="0" smtClean="0"/>
              <a:t>DBI</a:t>
            </a:r>
            <a:endParaRPr lang="fr-FR" sz="1600" b="1" i="1" dirty="0"/>
          </a:p>
        </p:txBody>
      </p:sp>
      <p:sp>
        <p:nvSpPr>
          <p:cNvPr id="24" name="ZoneTexte 23"/>
          <p:cNvSpPr txBox="1"/>
          <p:nvPr/>
        </p:nvSpPr>
        <p:spPr>
          <a:xfrm>
            <a:off x="6572264" y="4786322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1600" b="1" i="1" dirty="0">
                <a:solidFill>
                  <a:srgbClr val="000000"/>
                </a:solidFill>
              </a:rPr>
              <a:t>p&lt;0,05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85720" y="5572140"/>
            <a:ext cx="8572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Aft>
                <a:spcPts val="1200"/>
              </a:spcAft>
            </a:pPr>
            <a:r>
              <a:rPr lang="fr-FR" sz="2400" dirty="0" smtClean="0"/>
              <a:t>HC : </a:t>
            </a:r>
            <a:r>
              <a:rPr lang="fr-FR" sz="2000" dirty="0" smtClean="0"/>
              <a:t>Charge médicamenteuse responsable</a:t>
            </a:r>
          </a:p>
          <a:p>
            <a:pPr lvl="2">
              <a:spcAft>
                <a:spcPts val="1200"/>
              </a:spcAft>
            </a:pPr>
            <a:r>
              <a:rPr lang="fr-FR" sz="2000" i="1" dirty="0" smtClean="0"/>
              <a:t>Chutes </a:t>
            </a:r>
            <a:r>
              <a:rPr lang="fr-FR" sz="2000" i="1" dirty="0" smtClean="0">
                <a:sym typeface="Symbol"/>
              </a:rPr>
              <a:t> sédatifs et </a:t>
            </a:r>
            <a:r>
              <a:rPr lang="fr-FR" sz="2000" i="1" dirty="0" err="1" smtClean="0">
                <a:sym typeface="Symbol"/>
              </a:rPr>
              <a:t>anticholinergiques</a:t>
            </a:r>
            <a:endParaRPr lang="fr-FR" sz="2000" i="1" dirty="0" smtClean="0">
              <a:sym typeface="Symbol"/>
            </a:endParaRPr>
          </a:p>
        </p:txBody>
      </p:sp>
      <p:graphicFrame>
        <p:nvGraphicFramePr>
          <p:cNvPr id="27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Résultats</a:t>
                      </a:r>
                      <a:r>
                        <a:rPr lang="fr-FR" sz="1600" b="1" baseline="0" dirty="0" smtClean="0">
                          <a:solidFill>
                            <a:schemeClr val="bg1"/>
                          </a:solidFill>
                        </a:rPr>
                        <a:t> -Discussion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/>
                        <a:t>Conclusion</a:t>
                      </a:r>
                      <a:endParaRPr lang="fr-FR" sz="16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4429156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fr-FR" dirty="0">
                <a:solidFill>
                  <a:srgbClr val="000000"/>
                </a:solidFill>
              </a:rPr>
              <a:t>E</a:t>
            </a:r>
            <a:r>
              <a:rPr lang="fr-FR" dirty="0" smtClean="0">
                <a:solidFill>
                  <a:srgbClr val="000000"/>
                </a:solidFill>
              </a:rPr>
              <a:t>xposition </a:t>
            </a:r>
            <a:r>
              <a:rPr lang="fr-FR" dirty="0">
                <a:solidFill>
                  <a:srgbClr val="000000"/>
                </a:solidFill>
              </a:rPr>
              <a:t>anticholinergiques et </a:t>
            </a:r>
            <a:r>
              <a:rPr lang="fr-FR" dirty="0" smtClean="0">
                <a:solidFill>
                  <a:srgbClr val="000000"/>
                </a:solidFill>
              </a:rPr>
              <a:t>sédatifs</a:t>
            </a:r>
            <a:endParaRPr lang="fr-FR" dirty="0">
              <a:solidFill>
                <a:srgbClr val="000000"/>
              </a:solidFill>
            </a:endParaRPr>
          </a:p>
          <a:p>
            <a:pPr lvl="0">
              <a:spcAft>
                <a:spcPts val="1200"/>
              </a:spcAft>
            </a:pPr>
            <a:r>
              <a:rPr lang="fr-FR" dirty="0">
                <a:solidFill>
                  <a:srgbClr val="000000"/>
                </a:solidFill>
              </a:rPr>
              <a:t>Evolution de cette </a:t>
            </a:r>
            <a:r>
              <a:rPr lang="fr-FR" dirty="0" smtClean="0">
                <a:solidFill>
                  <a:srgbClr val="000000"/>
                </a:solidFill>
              </a:rPr>
              <a:t>exposition</a:t>
            </a:r>
          </a:p>
          <a:p>
            <a:pPr lvl="0">
              <a:spcAft>
                <a:spcPts val="1200"/>
              </a:spcAft>
            </a:pPr>
            <a:r>
              <a:rPr lang="fr-FR" dirty="0" smtClean="0">
                <a:solidFill>
                  <a:srgbClr val="000000"/>
                </a:solidFill>
              </a:rPr>
              <a:t>Perspectives</a:t>
            </a:r>
          </a:p>
          <a:p>
            <a:pPr lvl="2">
              <a:spcAft>
                <a:spcPts val="1200"/>
              </a:spcAft>
            </a:pPr>
            <a:r>
              <a:rPr lang="fr-FR" dirty="0" smtClean="0">
                <a:solidFill>
                  <a:srgbClr val="000000"/>
                </a:solidFill>
              </a:rPr>
              <a:t>Optimisation </a:t>
            </a:r>
            <a:r>
              <a:rPr lang="fr-FR" dirty="0">
                <a:solidFill>
                  <a:srgbClr val="000000"/>
                </a:solidFill>
              </a:rPr>
              <a:t>PEC </a:t>
            </a:r>
            <a:r>
              <a:rPr lang="fr-FR" dirty="0" smtClean="0">
                <a:solidFill>
                  <a:srgbClr val="000000"/>
                </a:solidFill>
              </a:rPr>
              <a:t>médicamenteuse</a:t>
            </a:r>
          </a:p>
          <a:p>
            <a:pPr lvl="2">
              <a:spcAft>
                <a:spcPts val="1200"/>
              </a:spcAft>
            </a:pPr>
            <a:r>
              <a:rPr lang="fr-FR" dirty="0" smtClean="0">
                <a:solidFill>
                  <a:srgbClr val="000000"/>
                </a:solidFill>
              </a:rPr>
              <a:t>Création d’un nouveau score DBI OMS: outil international </a:t>
            </a:r>
            <a:r>
              <a:rPr lang="fr-FR" baseline="30000" dirty="0" smtClean="0">
                <a:solidFill>
                  <a:srgbClr val="000000"/>
                </a:solidFill>
                <a:sym typeface="Symbol"/>
              </a:rPr>
              <a:t>2</a:t>
            </a:r>
          </a:p>
          <a:p>
            <a:pPr lvl="2">
              <a:spcAft>
                <a:spcPts val="1200"/>
              </a:spcAft>
              <a:buNone/>
            </a:pPr>
            <a:endParaRPr lang="fr-FR" baseline="30000" dirty="0" smtClean="0">
              <a:solidFill>
                <a:srgbClr val="000000"/>
              </a:solidFill>
              <a:sym typeface="Symbol"/>
            </a:endParaRPr>
          </a:p>
          <a:p>
            <a:pPr lvl="2">
              <a:spcAft>
                <a:spcPts val="1200"/>
              </a:spcAft>
              <a:buNone/>
            </a:pPr>
            <a:endParaRPr lang="fr-FR" sz="2000" i="1" dirty="0">
              <a:solidFill>
                <a:srgbClr val="000000"/>
              </a:solidFill>
            </a:endParaRPr>
          </a:p>
          <a:p>
            <a:pPr lvl="0">
              <a:buNone/>
            </a:pPr>
            <a:endParaRPr lang="fr-FR" dirty="0" smtClean="0">
              <a:solidFill>
                <a:srgbClr val="000000"/>
              </a:solidFill>
            </a:endParaRPr>
          </a:p>
          <a:p>
            <a:pPr lvl="0"/>
            <a:endParaRPr lang="fr-FR" dirty="0">
              <a:solidFill>
                <a:srgbClr val="000000"/>
              </a:solidFill>
            </a:endParaRPr>
          </a:p>
          <a:p>
            <a:pPr lvl="0"/>
            <a:endParaRPr lang="fr-FR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endParaRPr lang="fr-FR" dirty="0">
              <a:solidFill>
                <a:srgbClr val="000000"/>
              </a:solidFill>
            </a:endParaRPr>
          </a:p>
          <a:p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0185732"/>
              </p:ext>
            </p:extLst>
          </p:nvPr>
        </p:nvGraphicFramePr>
        <p:xfrm>
          <a:off x="0" y="0"/>
          <a:ext cx="9144000" cy="5791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59077"/>
                <a:gridCol w="1654851"/>
                <a:gridCol w="1829046"/>
                <a:gridCol w="1741948"/>
                <a:gridCol w="1959078"/>
              </a:tblGrid>
              <a:tr h="500042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Objectifs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Méthodologie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tx1"/>
                          </a:solidFill>
                        </a:rPr>
                        <a:t>Résultats</a:t>
                      </a:r>
                      <a:r>
                        <a:rPr lang="fr-FR" sz="1600" b="1" baseline="0" dirty="0" smtClean="0">
                          <a:solidFill>
                            <a:schemeClr val="tx1"/>
                          </a:solidFill>
                        </a:rPr>
                        <a:t> -Discussion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Conclusion</a:t>
                      </a:r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142844" y="5786454"/>
            <a:ext cx="76438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spcAft>
                <a:spcPts val="1200"/>
              </a:spcAft>
              <a:buNone/>
            </a:pPr>
            <a:r>
              <a:rPr lang="fr-FR" dirty="0" smtClean="0">
                <a:solidFill>
                  <a:srgbClr val="000000"/>
                </a:solidFill>
                <a:sym typeface="Symbol"/>
              </a:rPr>
              <a:t>2 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R.FAURE et al. , A standard international version of </a:t>
            </a:r>
            <a:r>
              <a:rPr lang="fr-FR" i="1" dirty="0" err="1" smtClean="0">
                <a:solidFill>
                  <a:srgbClr val="000000"/>
                </a:solidFill>
                <a:sym typeface="Symbol"/>
              </a:rPr>
              <a:t>drug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 </a:t>
            </a:r>
            <a:r>
              <a:rPr lang="fr-FR" i="1" dirty="0" err="1" smtClean="0">
                <a:solidFill>
                  <a:srgbClr val="000000"/>
                </a:solidFill>
                <a:sym typeface="Symbol"/>
              </a:rPr>
              <a:t>burden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 index to </a:t>
            </a:r>
            <a:r>
              <a:rPr lang="fr-FR" i="1" dirty="0" err="1" smtClean="0">
                <a:solidFill>
                  <a:srgbClr val="000000"/>
                </a:solidFill>
                <a:sym typeface="Symbol"/>
              </a:rPr>
              <a:t>conduct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 cross-national comparaison of the </a:t>
            </a:r>
            <a:r>
              <a:rPr lang="fr-FR" i="1" dirty="0" err="1" smtClean="0">
                <a:solidFill>
                  <a:srgbClr val="000000"/>
                </a:solidFill>
                <a:sym typeface="Symbol"/>
              </a:rPr>
              <a:t>functional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 </a:t>
            </a:r>
            <a:r>
              <a:rPr lang="fr-FR" i="1" dirty="0" err="1" smtClean="0">
                <a:solidFill>
                  <a:srgbClr val="000000"/>
                </a:solidFill>
                <a:sym typeface="Symbol"/>
              </a:rPr>
              <a:t>burden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 of </a:t>
            </a:r>
            <a:r>
              <a:rPr lang="fr-FR" i="1" dirty="0" err="1" smtClean="0">
                <a:solidFill>
                  <a:srgbClr val="000000"/>
                </a:solidFill>
                <a:sym typeface="Symbol"/>
              </a:rPr>
              <a:t>medications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 in </a:t>
            </a:r>
            <a:r>
              <a:rPr lang="fr-FR" i="1" dirty="0" err="1" smtClean="0">
                <a:solidFill>
                  <a:srgbClr val="000000"/>
                </a:solidFill>
                <a:sym typeface="Symbol"/>
              </a:rPr>
              <a:t>older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 people, JAGS, </a:t>
            </a:r>
            <a:r>
              <a:rPr lang="fr-FR" dirty="0" smtClean="0">
                <a:solidFill>
                  <a:srgbClr val="000000"/>
                </a:solidFill>
                <a:sym typeface="Symbol"/>
              </a:rPr>
              <a:t>sous </a:t>
            </a:r>
            <a:r>
              <a:rPr lang="fr-FR" dirty="0" err="1" smtClean="0">
                <a:solidFill>
                  <a:srgbClr val="000000"/>
                </a:solidFill>
                <a:sym typeface="Symbol"/>
              </a:rPr>
              <a:t>press</a:t>
            </a:r>
            <a:r>
              <a:rPr lang="fr-FR" dirty="0" smtClean="0">
                <a:solidFill>
                  <a:srgbClr val="000000"/>
                </a:solidFill>
                <a:sym typeface="Symbol"/>
              </a:rPr>
              <a:t></a:t>
            </a:r>
            <a:r>
              <a:rPr lang="fr-FR" i="1" dirty="0" smtClean="0">
                <a:solidFill>
                  <a:srgbClr val="000000"/>
                </a:solidFill>
                <a:sym typeface="Symbol"/>
              </a:rPr>
              <a:t>.</a:t>
            </a:r>
            <a:endParaRPr lang="fr-FR" sz="20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642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62" y="2780928"/>
            <a:ext cx="9144000" cy="1143000"/>
          </a:xfrm>
        </p:spPr>
        <p:txBody>
          <a:bodyPr/>
          <a:lstStyle/>
          <a:p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Merci pour votre attention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14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3445</TotalTime>
  <Words>576</Words>
  <Application>Microsoft Office PowerPoint</Application>
  <PresentationFormat>Affichage à l'écran (4:3)</PresentationFormat>
  <Paragraphs>231</Paragraphs>
  <Slides>17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Evolution DBI entrée-sortie</vt:lpstr>
      <vt:lpstr>Evolution DBI entrée-sortie</vt:lpstr>
      <vt:lpstr>Evolution DBI entrée-sortie</vt:lpstr>
      <vt:lpstr>Diapositive 16</vt:lpstr>
      <vt:lpstr>Merci pour votre attention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ETUDE DE L’EXPOSITION AUX MEDIACEMENTS ANTICHOLINERGIQUES ET SEDATIFS EVALUEE PAR LE DRUG BURDEN INDEX, A PARTIR DE LA COHORTE PERSONNE AGEE HOSPITALISEE</dc:title>
  <dc:creator>remi</dc:creator>
  <cp:lastModifiedBy>remi</cp:lastModifiedBy>
  <cp:revision>359</cp:revision>
  <cp:lastPrinted>2012-09-24T05:51:21Z</cp:lastPrinted>
  <dcterms:created xsi:type="dcterms:W3CDTF">2012-09-15T09:10:25Z</dcterms:created>
  <dcterms:modified xsi:type="dcterms:W3CDTF">2013-04-09T21:13:11Z</dcterms:modified>
</cp:coreProperties>
</file>