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xlsx" ContentType="application/vnd.openxmlformats-officedocument.spreadsheetml.sheet"/>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6" r:id="rId2"/>
  </p:sldIdLst>
  <p:sldSz cx="21602700" cy="10801350"/>
  <p:notesSz cx="6797675" cy="9926638"/>
  <p:defaultTextStyle>
    <a:defPPr>
      <a:defRPr lang="fr-FR"/>
    </a:defPPr>
    <a:lvl1pPr algn="l" rtl="0" fontAlgn="base">
      <a:spcBef>
        <a:spcPct val="0"/>
      </a:spcBef>
      <a:spcAft>
        <a:spcPct val="0"/>
      </a:spcAft>
      <a:defRPr sz="3800" kern="1200">
        <a:solidFill>
          <a:schemeClr val="tx1"/>
        </a:solidFill>
        <a:latin typeface="Arial" charset="0"/>
        <a:ea typeface="+mn-ea"/>
        <a:cs typeface="Arial" charset="0"/>
      </a:defRPr>
    </a:lvl1pPr>
    <a:lvl2pPr marL="455613" indent="1588" algn="l" rtl="0" fontAlgn="base">
      <a:spcBef>
        <a:spcPct val="0"/>
      </a:spcBef>
      <a:spcAft>
        <a:spcPct val="0"/>
      </a:spcAft>
      <a:defRPr sz="3800" kern="1200">
        <a:solidFill>
          <a:schemeClr val="tx1"/>
        </a:solidFill>
        <a:latin typeface="Arial" charset="0"/>
        <a:ea typeface="+mn-ea"/>
        <a:cs typeface="Arial" charset="0"/>
      </a:defRPr>
    </a:lvl2pPr>
    <a:lvl3pPr marL="912813" indent="1588" algn="l" rtl="0" fontAlgn="base">
      <a:spcBef>
        <a:spcPct val="0"/>
      </a:spcBef>
      <a:spcAft>
        <a:spcPct val="0"/>
      </a:spcAft>
      <a:defRPr sz="3800" kern="1200">
        <a:solidFill>
          <a:schemeClr val="tx1"/>
        </a:solidFill>
        <a:latin typeface="Arial" charset="0"/>
        <a:ea typeface="+mn-ea"/>
        <a:cs typeface="Arial" charset="0"/>
      </a:defRPr>
    </a:lvl3pPr>
    <a:lvl4pPr marL="1370013" indent="1588" algn="l" rtl="0" fontAlgn="base">
      <a:spcBef>
        <a:spcPct val="0"/>
      </a:spcBef>
      <a:spcAft>
        <a:spcPct val="0"/>
      </a:spcAft>
      <a:defRPr sz="3800" kern="1200">
        <a:solidFill>
          <a:schemeClr val="tx1"/>
        </a:solidFill>
        <a:latin typeface="Arial" charset="0"/>
        <a:ea typeface="+mn-ea"/>
        <a:cs typeface="Arial" charset="0"/>
      </a:defRPr>
    </a:lvl4pPr>
    <a:lvl5pPr marL="1827213" indent="1588" algn="l" rtl="0" fontAlgn="base">
      <a:spcBef>
        <a:spcPct val="0"/>
      </a:spcBef>
      <a:spcAft>
        <a:spcPct val="0"/>
      </a:spcAft>
      <a:defRPr sz="3800" kern="1200">
        <a:solidFill>
          <a:schemeClr val="tx1"/>
        </a:solidFill>
        <a:latin typeface="Arial" charset="0"/>
        <a:ea typeface="+mn-ea"/>
        <a:cs typeface="Arial" charset="0"/>
      </a:defRPr>
    </a:lvl5pPr>
    <a:lvl6pPr marL="2286000" algn="l" defTabSz="914400" rtl="0" eaLnBrk="1" latinLnBrk="0" hangingPunct="1">
      <a:defRPr sz="3800" kern="1200">
        <a:solidFill>
          <a:schemeClr val="tx1"/>
        </a:solidFill>
        <a:latin typeface="Arial" charset="0"/>
        <a:ea typeface="+mn-ea"/>
        <a:cs typeface="Arial" charset="0"/>
      </a:defRPr>
    </a:lvl6pPr>
    <a:lvl7pPr marL="2743200" algn="l" defTabSz="914400" rtl="0" eaLnBrk="1" latinLnBrk="0" hangingPunct="1">
      <a:defRPr sz="3800" kern="1200">
        <a:solidFill>
          <a:schemeClr val="tx1"/>
        </a:solidFill>
        <a:latin typeface="Arial" charset="0"/>
        <a:ea typeface="+mn-ea"/>
        <a:cs typeface="Arial" charset="0"/>
      </a:defRPr>
    </a:lvl7pPr>
    <a:lvl8pPr marL="3200400" algn="l" defTabSz="914400" rtl="0" eaLnBrk="1" latinLnBrk="0" hangingPunct="1">
      <a:defRPr sz="3800" kern="1200">
        <a:solidFill>
          <a:schemeClr val="tx1"/>
        </a:solidFill>
        <a:latin typeface="Arial" charset="0"/>
        <a:ea typeface="+mn-ea"/>
        <a:cs typeface="Arial" charset="0"/>
      </a:defRPr>
    </a:lvl8pPr>
    <a:lvl9pPr marL="3657600" algn="l" defTabSz="914400" rtl="0" eaLnBrk="1" latinLnBrk="0" hangingPunct="1">
      <a:defRPr sz="3800"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CC"/>
    <a:srgbClr val="0000FF"/>
    <a:srgbClr val="CCECFF"/>
    <a:srgbClr val="CCFFFF"/>
    <a:srgbClr val="66CCFF"/>
    <a:srgbClr val="EAEAEA"/>
    <a:srgbClr val="DDDDDD"/>
  </p:clrMru>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2294" autoAdjust="0"/>
  </p:normalViewPr>
  <p:slideViewPr>
    <p:cSldViewPr>
      <p:cViewPr>
        <p:scale>
          <a:sx n="50" d="100"/>
          <a:sy n="50" d="100"/>
        </p:scale>
        <p:origin x="-396" y="-84"/>
      </p:cViewPr>
      <p:guideLst>
        <p:guide orient="horz" pos="3403"/>
        <p:guide pos="6804"/>
      </p:guideLst>
    </p:cSldViewPr>
  </p:slideViewPr>
  <p:notesTextViewPr>
    <p:cViewPr>
      <p:scale>
        <a:sx n="200" d="100"/>
        <a:sy n="200" d="100"/>
      </p:scale>
      <p:origin x="0" y="24"/>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openxmlformats.org/officeDocument/2006/relationships/oleObject" Target="file:///E:\Depistage\Travail\Description%20donn&#233;es%20d&#233;pistage.xls"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fr-FR"/>
  <c:clrMapOvr bg1="lt1" tx1="dk1" bg2="lt2" tx2="dk2" accent1="accent1" accent2="accent2" accent3="accent3" accent4="accent4" accent5="accent5" accent6="accent6" hlink="hlink" folHlink="folHlink"/>
  <c:chart>
    <c:plotArea>
      <c:layout>
        <c:manualLayout>
          <c:layoutTarget val="inner"/>
          <c:xMode val="edge"/>
          <c:yMode val="edge"/>
          <c:x val="0.17887729658792711"/>
          <c:y val="5.1400554097404488E-2"/>
          <c:w val="0.79056714785651627"/>
          <c:h val="0.68313830562846367"/>
        </c:manualLayout>
      </c:layout>
      <c:barChart>
        <c:barDir val="col"/>
        <c:grouping val="clustered"/>
        <c:ser>
          <c:idx val="1"/>
          <c:order val="0"/>
          <c:tx>
            <c:v>Unit A</c:v>
          </c:tx>
          <c:spPr>
            <a:solidFill>
              <a:srgbClr val="C00000"/>
            </a:solidFill>
          </c:spPr>
          <c:dPt>
            <c:idx val="3"/>
            <c:spPr>
              <a:pattFill prst="narHorz">
                <a:fgClr>
                  <a:srgbClr val="C00000"/>
                </a:fgClr>
                <a:bgClr>
                  <a:srgbClr val="FFFFFF"/>
                </a:bgClr>
              </a:pattFill>
            </c:spPr>
          </c:dPt>
          <c:dLbls>
            <c:dLbl>
              <c:idx val="0"/>
              <c:layout>
                <c:manualLayout>
                  <c:x val="0"/>
                  <c:y val="1.0208515602216422E-2"/>
                </c:manualLayout>
              </c:layout>
              <c:tx>
                <c:rich>
                  <a:bodyPr/>
                  <a:lstStyle/>
                  <a:p>
                    <a:r>
                      <a:rPr lang="en-US" sz="700"/>
                      <a:t>6.1%</a:t>
                    </a:r>
                    <a:endParaRPr lang="en-US"/>
                  </a:p>
                </c:rich>
              </c:tx>
              <c:dLblPos val="outEnd"/>
              <c:showVal val="1"/>
            </c:dLbl>
            <c:dLbl>
              <c:idx val="1"/>
              <c:layout>
                <c:manualLayout>
                  <c:x val="0"/>
                  <c:y val="5.5788859725867555E-3"/>
                </c:manualLayout>
              </c:layout>
              <c:tx>
                <c:rich>
                  <a:bodyPr/>
                  <a:lstStyle/>
                  <a:p>
                    <a:r>
                      <a:rPr lang="en-US" sz="700"/>
                      <a:t>5.7%</a:t>
                    </a:r>
                    <a:endParaRPr lang="en-US"/>
                  </a:p>
                </c:rich>
              </c:tx>
              <c:dLblPos val="outEnd"/>
              <c:showVal val="1"/>
            </c:dLbl>
            <c:dLbl>
              <c:idx val="2"/>
              <c:layout>
                <c:manualLayout>
                  <c:x val="-8.3333333333333488E-3"/>
                  <c:y val="5.5788859725867555E-3"/>
                </c:manualLayout>
              </c:layout>
              <c:tx>
                <c:rich>
                  <a:bodyPr/>
                  <a:lstStyle/>
                  <a:p>
                    <a:r>
                      <a:rPr lang="en-US" sz="700"/>
                      <a:t>10.0%</a:t>
                    </a:r>
                    <a:endParaRPr lang="en-US"/>
                  </a:p>
                </c:rich>
              </c:tx>
              <c:dLblPos val="outEnd"/>
              <c:showVal val="1"/>
            </c:dLbl>
            <c:dLbl>
              <c:idx val="3"/>
              <c:layout>
                <c:manualLayout>
                  <c:x val="-1.3464553566285068E-2"/>
                  <c:y val="5.5784025012000082E-3"/>
                </c:manualLayout>
              </c:layout>
              <c:tx>
                <c:rich>
                  <a:bodyPr/>
                  <a:lstStyle/>
                  <a:p>
                    <a:r>
                      <a:rPr lang="en-US" sz="700"/>
                      <a:t>20.4%</a:t>
                    </a:r>
                    <a:endParaRPr lang="en-US"/>
                  </a:p>
                </c:rich>
              </c:tx>
              <c:dLblPos val="outEnd"/>
              <c:showVal val="1"/>
            </c:dLbl>
            <c:txPr>
              <a:bodyPr/>
              <a:lstStyle/>
              <a:p>
                <a:pPr>
                  <a:defRPr sz="700"/>
                </a:pPr>
                <a:endParaRPr lang="fr-FR"/>
              </a:p>
            </c:txPr>
            <c:dLblPos val="inEnd"/>
            <c:showVal val="1"/>
          </c:dLbls>
          <c:cat>
            <c:numRef>
              <c:f>'2008-2011'!$A$155:$A$158</c:f>
              <c:numCache>
                <c:formatCode>General</c:formatCode>
                <c:ptCount val="4"/>
                <c:pt idx="0">
                  <c:v>2008</c:v>
                </c:pt>
                <c:pt idx="1">
                  <c:v>2009</c:v>
                </c:pt>
                <c:pt idx="2">
                  <c:v>2010</c:v>
                </c:pt>
                <c:pt idx="3">
                  <c:v>2011</c:v>
                </c:pt>
              </c:numCache>
            </c:numRef>
          </c:cat>
          <c:val>
            <c:numRef>
              <c:f>'2008-2011'!$D$155:$D$158</c:f>
              <c:numCache>
                <c:formatCode>General</c:formatCode>
                <c:ptCount val="4"/>
                <c:pt idx="0">
                  <c:v>215</c:v>
                </c:pt>
                <c:pt idx="1">
                  <c:v>299</c:v>
                </c:pt>
                <c:pt idx="2">
                  <c:v>256</c:v>
                </c:pt>
                <c:pt idx="3">
                  <c:v>54</c:v>
                </c:pt>
              </c:numCache>
            </c:numRef>
          </c:val>
        </c:ser>
        <c:ser>
          <c:idx val="2"/>
          <c:order val="1"/>
          <c:tx>
            <c:v>Unit B</c:v>
          </c:tx>
          <c:spPr>
            <a:solidFill>
              <a:srgbClr val="0066CC"/>
            </a:solidFill>
          </c:spPr>
          <c:dLbls>
            <c:dLbl>
              <c:idx val="0"/>
              <c:layout>
                <c:manualLayout>
                  <c:x val="1.6666302146440905E-2"/>
                  <c:y val="1.483797114869324E-2"/>
                </c:manualLayout>
              </c:layout>
              <c:tx>
                <c:rich>
                  <a:bodyPr/>
                  <a:lstStyle/>
                  <a:p>
                    <a:r>
                      <a:rPr lang="en-US" sz="700"/>
                      <a:t>11.4%</a:t>
                    </a:r>
                    <a:endParaRPr lang="en-US"/>
                  </a:p>
                </c:rich>
              </c:tx>
              <c:dLblPos val="outEnd"/>
              <c:showVal val="1"/>
            </c:dLbl>
            <c:dLbl>
              <c:idx val="1"/>
              <c:layout>
                <c:manualLayout>
                  <c:x val="5.5552882407233339E-3"/>
                  <c:y val="9.4822149229137267E-4"/>
                </c:manualLayout>
              </c:layout>
              <c:tx>
                <c:rich>
                  <a:bodyPr/>
                  <a:lstStyle/>
                  <a:p>
                    <a:r>
                      <a:rPr lang="en-US" sz="700"/>
                      <a:t>7.0%</a:t>
                    </a:r>
                    <a:endParaRPr lang="en-US"/>
                  </a:p>
                </c:rich>
              </c:tx>
              <c:dLblPos val="outEnd"/>
              <c:showVal val="1"/>
            </c:dLbl>
            <c:dLbl>
              <c:idx val="2"/>
              <c:layout>
                <c:manualLayout>
                  <c:x val="8.3333333333333488E-3"/>
                  <c:y val="9.4925634295713274E-4"/>
                </c:manualLayout>
              </c:layout>
              <c:tx>
                <c:rich>
                  <a:bodyPr/>
                  <a:lstStyle/>
                  <a:p>
                    <a:r>
                      <a:rPr lang="en-US" sz="700"/>
                      <a:t>4.7%</a:t>
                    </a:r>
                    <a:endParaRPr lang="en-US"/>
                  </a:p>
                </c:rich>
              </c:tx>
              <c:dLblPos val="outEnd"/>
              <c:showVal val="1"/>
            </c:dLbl>
            <c:dLbl>
              <c:idx val="3"/>
              <c:layout>
                <c:manualLayout>
                  <c:x val="-2.1872265966754301E-7"/>
                  <c:y val="1.4838145231846027E-2"/>
                </c:manualLayout>
              </c:layout>
              <c:tx>
                <c:rich>
                  <a:bodyPr/>
                  <a:lstStyle/>
                  <a:p>
                    <a:r>
                      <a:rPr lang="en-US" sz="700"/>
                      <a:t>6.8%</a:t>
                    </a:r>
                    <a:endParaRPr lang="en-US"/>
                  </a:p>
                </c:rich>
              </c:tx>
              <c:dLblPos val="outEnd"/>
              <c:showVal val="1"/>
            </c:dLbl>
            <c:txPr>
              <a:bodyPr/>
              <a:lstStyle/>
              <a:p>
                <a:pPr>
                  <a:defRPr sz="700"/>
                </a:pPr>
                <a:endParaRPr lang="fr-FR"/>
              </a:p>
            </c:txPr>
            <c:dLblPos val="inEnd"/>
            <c:showVal val="1"/>
          </c:dLbls>
          <c:cat>
            <c:numRef>
              <c:f>'2008-2011'!$A$155:$A$158</c:f>
              <c:numCache>
                <c:formatCode>General</c:formatCode>
                <c:ptCount val="4"/>
                <c:pt idx="0">
                  <c:v>2008</c:v>
                </c:pt>
                <c:pt idx="1">
                  <c:v>2009</c:v>
                </c:pt>
                <c:pt idx="2">
                  <c:v>2010</c:v>
                </c:pt>
                <c:pt idx="3">
                  <c:v>2011</c:v>
                </c:pt>
              </c:numCache>
            </c:numRef>
          </c:cat>
          <c:val>
            <c:numRef>
              <c:f>'2008-2011'!$E$155:$E$158</c:f>
              <c:numCache>
                <c:formatCode>General</c:formatCode>
                <c:ptCount val="4"/>
                <c:pt idx="0">
                  <c:v>126</c:v>
                </c:pt>
                <c:pt idx="1">
                  <c:v>225</c:v>
                </c:pt>
                <c:pt idx="2">
                  <c:v>268</c:v>
                </c:pt>
                <c:pt idx="3">
                  <c:v>219</c:v>
                </c:pt>
              </c:numCache>
            </c:numRef>
          </c:val>
        </c:ser>
        <c:dLbls>
          <c:showVal val="1"/>
        </c:dLbls>
        <c:axId val="47051904"/>
        <c:axId val="47053824"/>
      </c:barChart>
      <c:catAx>
        <c:axId val="47051904"/>
        <c:scaling>
          <c:orientation val="minMax"/>
        </c:scaling>
        <c:axPos val="b"/>
        <c:title>
          <c:tx>
            <c:rich>
              <a:bodyPr/>
              <a:lstStyle/>
              <a:p>
                <a:pPr>
                  <a:defRPr/>
                </a:pPr>
                <a:r>
                  <a:rPr lang="fr-FR"/>
                  <a:t>Year</a:t>
                </a:r>
              </a:p>
            </c:rich>
          </c:tx>
        </c:title>
        <c:numFmt formatCode="General" sourceLinked="1"/>
        <c:tickLblPos val="nextTo"/>
        <c:txPr>
          <a:bodyPr/>
          <a:lstStyle/>
          <a:p>
            <a:pPr>
              <a:defRPr sz="800"/>
            </a:pPr>
            <a:endParaRPr lang="fr-FR"/>
          </a:p>
        </c:txPr>
        <c:crossAx val="47053824"/>
        <c:crosses val="autoZero"/>
        <c:auto val="1"/>
        <c:lblAlgn val="ctr"/>
        <c:lblOffset val="100"/>
      </c:catAx>
      <c:valAx>
        <c:axId val="47053824"/>
        <c:scaling>
          <c:orientation val="minMax"/>
        </c:scaling>
        <c:axPos val="l"/>
        <c:title>
          <c:tx>
            <c:rich>
              <a:bodyPr rot="-5400000" vert="horz"/>
              <a:lstStyle/>
              <a:p>
                <a:pPr>
                  <a:defRPr sz="800" b="0">
                    <a:latin typeface="Arial" pitchFamily="34" charset="0"/>
                    <a:cs typeface="Arial" pitchFamily="34" charset="0"/>
                  </a:defRPr>
                </a:pPr>
                <a:r>
                  <a:rPr lang="fr-FR" sz="800" b="0">
                    <a:latin typeface="Arial" pitchFamily="34" charset="0"/>
                    <a:cs typeface="Arial" pitchFamily="34" charset="0"/>
                  </a:rPr>
                  <a:t>Number of patients screened for CRE at admission</a:t>
                </a:r>
              </a:p>
            </c:rich>
          </c:tx>
        </c:title>
        <c:numFmt formatCode="General" sourceLinked="1"/>
        <c:tickLblPos val="nextTo"/>
        <c:txPr>
          <a:bodyPr/>
          <a:lstStyle/>
          <a:p>
            <a:pPr>
              <a:defRPr sz="800"/>
            </a:pPr>
            <a:endParaRPr lang="fr-FR"/>
          </a:p>
        </c:txPr>
        <c:crossAx val="47051904"/>
        <c:crosses val="autoZero"/>
        <c:crossBetween val="between"/>
      </c:valAx>
    </c:plotArea>
    <c:legend>
      <c:legendPos val="b"/>
      <c:legendEntry>
        <c:idx val="0"/>
        <c:txPr>
          <a:bodyPr/>
          <a:lstStyle/>
          <a:p>
            <a:pPr>
              <a:defRPr sz="1000"/>
            </a:pPr>
            <a:endParaRPr lang="fr-FR"/>
          </a:p>
        </c:txPr>
      </c:legendEntry>
      <c:legendEntry>
        <c:idx val="1"/>
        <c:txPr>
          <a:bodyPr/>
          <a:lstStyle/>
          <a:p>
            <a:pPr>
              <a:defRPr sz="1000"/>
            </a:pPr>
            <a:endParaRPr lang="fr-FR"/>
          </a:p>
        </c:txPr>
      </c:legendEntry>
      <c:layout>
        <c:manualLayout>
          <c:xMode val="edge"/>
          <c:yMode val="edge"/>
          <c:x val="0.27200913916797581"/>
          <c:y val="0.92100367374269321"/>
          <c:w val="0.49187065292021037"/>
          <c:h val="7.8996427529892263E-2"/>
        </c:manualLayout>
      </c:layout>
      <c:txPr>
        <a:bodyPr/>
        <a:lstStyle/>
        <a:p>
          <a:pPr>
            <a:defRPr sz="1200"/>
          </a:pPr>
          <a:endParaRPr lang="fr-FR"/>
        </a:p>
      </c:txPr>
    </c:legend>
    <c:plotVisOnly val="1"/>
    <c:dispBlanksAs val="gap"/>
  </c:chart>
  <c:externalData r:id="rId2"/>
</c:chartSpace>
</file>

<file path=ppt/drawings/_rels/vmlDrawing1.v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image" Target="../media/image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2944813" cy="496888"/>
          </a:xfrm>
          <a:prstGeom prst="rect">
            <a:avLst/>
          </a:prstGeom>
          <a:noFill/>
          <a:ln>
            <a:noFill/>
          </a:ln>
          <a:effectLst/>
          <a:extLst>
            <a:ext uri="{909E8E84-426E-40DD-AFC4-6F175D3DCCD1}"/>
            <a:ext uri="{91240B29-F687-4F45-9708-019B960494DF}"/>
            <a:ext uri="{AF507438-7753-43E0-B8FC-AC1667EBCBE1}"/>
          </a:extLst>
        </p:spPr>
        <p:txBody>
          <a:bodyPr vert="horz" wrap="square" lIns="91093" tIns="45547" rIns="91093" bIns="45547" numCol="1" anchor="t" anchorCtr="0" compatLnSpc="1">
            <a:prstTxWarp prst="textNoShape">
              <a:avLst/>
            </a:prstTxWarp>
          </a:bodyPr>
          <a:lstStyle>
            <a:lvl1pPr defTabSz="911134">
              <a:defRPr sz="1200">
                <a:cs typeface="+mn-cs"/>
              </a:defRPr>
            </a:lvl1pPr>
          </a:lstStyle>
          <a:p>
            <a:pPr>
              <a:defRPr/>
            </a:pPr>
            <a:endParaRPr lang="fr-FR"/>
          </a:p>
        </p:txBody>
      </p:sp>
      <p:sp>
        <p:nvSpPr>
          <p:cNvPr id="16387" name="Rectangle 3"/>
          <p:cNvSpPr>
            <a:spLocks noGrp="1" noChangeArrowheads="1"/>
          </p:cNvSpPr>
          <p:nvPr>
            <p:ph type="dt" sz="quarter" idx="1"/>
          </p:nvPr>
        </p:nvSpPr>
        <p:spPr bwMode="auto">
          <a:xfrm>
            <a:off x="3851275" y="0"/>
            <a:ext cx="2944813" cy="496888"/>
          </a:xfrm>
          <a:prstGeom prst="rect">
            <a:avLst/>
          </a:prstGeom>
          <a:noFill/>
          <a:ln>
            <a:noFill/>
          </a:ln>
          <a:effectLst/>
          <a:extLst>
            <a:ext uri="{909E8E84-426E-40DD-AFC4-6F175D3DCCD1}"/>
            <a:ext uri="{91240B29-F687-4F45-9708-019B960494DF}"/>
            <a:ext uri="{AF507438-7753-43E0-B8FC-AC1667EBCBE1}"/>
          </a:extLst>
        </p:spPr>
        <p:txBody>
          <a:bodyPr vert="horz" wrap="square" lIns="91093" tIns="45547" rIns="91093" bIns="45547" numCol="1" anchor="t" anchorCtr="0" compatLnSpc="1">
            <a:prstTxWarp prst="textNoShape">
              <a:avLst/>
            </a:prstTxWarp>
          </a:bodyPr>
          <a:lstStyle>
            <a:lvl1pPr algn="r" defTabSz="911134">
              <a:defRPr sz="1200">
                <a:cs typeface="+mn-cs"/>
              </a:defRPr>
            </a:lvl1pPr>
          </a:lstStyle>
          <a:p>
            <a:pPr>
              <a:defRPr/>
            </a:pPr>
            <a:endParaRPr lang="fr-FR"/>
          </a:p>
        </p:txBody>
      </p:sp>
      <p:sp>
        <p:nvSpPr>
          <p:cNvPr id="16388" name="Rectangle 4"/>
          <p:cNvSpPr>
            <a:spLocks noGrp="1" noChangeArrowheads="1"/>
          </p:cNvSpPr>
          <p:nvPr>
            <p:ph type="ftr" sz="quarter" idx="2"/>
          </p:nvPr>
        </p:nvSpPr>
        <p:spPr bwMode="auto">
          <a:xfrm>
            <a:off x="0" y="9428163"/>
            <a:ext cx="2944813" cy="496887"/>
          </a:xfrm>
          <a:prstGeom prst="rect">
            <a:avLst/>
          </a:prstGeom>
          <a:noFill/>
          <a:ln>
            <a:noFill/>
          </a:ln>
          <a:effectLst/>
          <a:extLst>
            <a:ext uri="{909E8E84-426E-40DD-AFC4-6F175D3DCCD1}"/>
            <a:ext uri="{91240B29-F687-4F45-9708-019B960494DF}"/>
            <a:ext uri="{AF507438-7753-43E0-B8FC-AC1667EBCBE1}"/>
          </a:extLst>
        </p:spPr>
        <p:txBody>
          <a:bodyPr vert="horz" wrap="square" lIns="91093" tIns="45547" rIns="91093" bIns="45547" numCol="1" anchor="b" anchorCtr="0" compatLnSpc="1">
            <a:prstTxWarp prst="textNoShape">
              <a:avLst/>
            </a:prstTxWarp>
          </a:bodyPr>
          <a:lstStyle>
            <a:lvl1pPr defTabSz="911134">
              <a:defRPr sz="1200">
                <a:cs typeface="+mn-cs"/>
              </a:defRPr>
            </a:lvl1pPr>
          </a:lstStyle>
          <a:p>
            <a:pPr>
              <a:defRPr/>
            </a:pPr>
            <a:endParaRPr lang="fr-FR"/>
          </a:p>
        </p:txBody>
      </p:sp>
      <p:sp>
        <p:nvSpPr>
          <p:cNvPr id="16389" name="Rectangle 5"/>
          <p:cNvSpPr>
            <a:spLocks noGrp="1" noChangeArrowheads="1"/>
          </p:cNvSpPr>
          <p:nvPr>
            <p:ph type="sldNum" sz="quarter" idx="3"/>
          </p:nvPr>
        </p:nvSpPr>
        <p:spPr bwMode="auto">
          <a:xfrm>
            <a:off x="3851275" y="9428163"/>
            <a:ext cx="2944813" cy="496887"/>
          </a:xfrm>
          <a:prstGeom prst="rect">
            <a:avLst/>
          </a:prstGeom>
          <a:noFill/>
          <a:ln>
            <a:noFill/>
          </a:ln>
          <a:effectLst/>
          <a:extLst>
            <a:ext uri="{909E8E84-426E-40DD-AFC4-6F175D3DCCD1}"/>
            <a:ext uri="{91240B29-F687-4F45-9708-019B960494DF}"/>
            <a:ext uri="{AF507438-7753-43E0-B8FC-AC1667EBCBE1}"/>
          </a:extLst>
        </p:spPr>
        <p:txBody>
          <a:bodyPr vert="horz" wrap="square" lIns="91093" tIns="45547" rIns="91093" bIns="45547" numCol="1" anchor="b" anchorCtr="0" compatLnSpc="1">
            <a:prstTxWarp prst="textNoShape">
              <a:avLst/>
            </a:prstTxWarp>
          </a:bodyPr>
          <a:lstStyle>
            <a:lvl1pPr algn="r" defTabSz="911134">
              <a:defRPr sz="1200">
                <a:cs typeface="+mn-cs"/>
              </a:defRPr>
            </a:lvl1pPr>
          </a:lstStyle>
          <a:p>
            <a:pPr>
              <a:defRPr/>
            </a:pPr>
            <a:fld id="{6FD85073-E68E-4712-93E6-166E29CF3676}" type="slidenum">
              <a:rPr lang="fr-FR"/>
              <a:pPr>
                <a:defRPr/>
              </a:pPr>
              <a:t>‹N°›</a:t>
            </a:fld>
            <a:endParaRPr lang="fr-F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2944813" cy="496888"/>
          </a:xfrm>
          <a:prstGeom prst="rect">
            <a:avLst/>
          </a:prstGeom>
          <a:noFill/>
          <a:ln>
            <a:noFill/>
          </a:ln>
          <a:effectLst/>
          <a:extLst>
            <a:ext uri="{909E8E84-426E-40DD-AFC4-6F175D3DCCD1}"/>
            <a:ext uri="{91240B29-F687-4F45-9708-019B960494DF}"/>
            <a:ext uri="{AF507438-7753-43E0-B8FC-AC1667EBCBE1}"/>
          </a:extLst>
        </p:spPr>
        <p:txBody>
          <a:bodyPr vert="horz" wrap="square" lIns="91093" tIns="45547" rIns="91093" bIns="45547" numCol="1" anchor="t" anchorCtr="0" compatLnSpc="1">
            <a:prstTxWarp prst="textNoShape">
              <a:avLst/>
            </a:prstTxWarp>
          </a:bodyPr>
          <a:lstStyle>
            <a:lvl1pPr defTabSz="911134">
              <a:defRPr sz="1200">
                <a:cs typeface="+mn-cs"/>
              </a:defRPr>
            </a:lvl1pPr>
          </a:lstStyle>
          <a:p>
            <a:pPr>
              <a:defRPr/>
            </a:pPr>
            <a:endParaRPr lang="fr-FR"/>
          </a:p>
        </p:txBody>
      </p:sp>
      <p:sp>
        <p:nvSpPr>
          <p:cNvPr id="12291" name="Rectangle 3"/>
          <p:cNvSpPr>
            <a:spLocks noGrp="1" noChangeArrowheads="1"/>
          </p:cNvSpPr>
          <p:nvPr>
            <p:ph type="dt" idx="1"/>
          </p:nvPr>
        </p:nvSpPr>
        <p:spPr bwMode="auto">
          <a:xfrm>
            <a:off x="3851275" y="0"/>
            <a:ext cx="2944813" cy="496888"/>
          </a:xfrm>
          <a:prstGeom prst="rect">
            <a:avLst/>
          </a:prstGeom>
          <a:noFill/>
          <a:ln>
            <a:noFill/>
          </a:ln>
          <a:effectLst/>
          <a:extLst>
            <a:ext uri="{909E8E84-426E-40DD-AFC4-6F175D3DCCD1}"/>
            <a:ext uri="{91240B29-F687-4F45-9708-019B960494DF}"/>
            <a:ext uri="{AF507438-7753-43E0-B8FC-AC1667EBCBE1}"/>
          </a:extLst>
        </p:spPr>
        <p:txBody>
          <a:bodyPr vert="horz" wrap="square" lIns="91093" tIns="45547" rIns="91093" bIns="45547" numCol="1" anchor="t" anchorCtr="0" compatLnSpc="1">
            <a:prstTxWarp prst="textNoShape">
              <a:avLst/>
            </a:prstTxWarp>
          </a:bodyPr>
          <a:lstStyle>
            <a:lvl1pPr algn="r" defTabSz="911134">
              <a:defRPr sz="1200">
                <a:cs typeface="+mn-cs"/>
              </a:defRPr>
            </a:lvl1pPr>
          </a:lstStyle>
          <a:p>
            <a:pPr>
              <a:defRPr/>
            </a:pPr>
            <a:endParaRPr lang="fr-FR"/>
          </a:p>
        </p:txBody>
      </p:sp>
      <p:sp>
        <p:nvSpPr>
          <p:cNvPr id="13316" name="Rectangle 4"/>
          <p:cNvSpPr>
            <a:spLocks noGrp="1" noRot="1" noChangeAspect="1" noChangeArrowheads="1" noTextEdit="1"/>
          </p:cNvSpPr>
          <p:nvPr>
            <p:ph type="sldImg" idx="2"/>
          </p:nvPr>
        </p:nvSpPr>
        <p:spPr bwMode="auto">
          <a:xfrm>
            <a:off x="-327025" y="739775"/>
            <a:ext cx="7456488" cy="3729038"/>
          </a:xfrm>
          <a:prstGeom prst="rect">
            <a:avLst/>
          </a:prstGeom>
          <a:noFill/>
          <a:ln w="9525">
            <a:solidFill>
              <a:srgbClr val="000000"/>
            </a:solidFill>
            <a:miter lim="800000"/>
            <a:headEnd/>
            <a:tailEnd/>
          </a:ln>
        </p:spPr>
      </p:sp>
      <p:sp>
        <p:nvSpPr>
          <p:cNvPr id="12293" name="Rectangle 5"/>
          <p:cNvSpPr>
            <a:spLocks noGrp="1" noChangeArrowheads="1"/>
          </p:cNvSpPr>
          <p:nvPr>
            <p:ph type="body" sz="quarter" idx="3"/>
          </p:nvPr>
        </p:nvSpPr>
        <p:spPr bwMode="auto">
          <a:xfrm>
            <a:off x="679450" y="4716463"/>
            <a:ext cx="5438775" cy="4467225"/>
          </a:xfrm>
          <a:prstGeom prst="rect">
            <a:avLst/>
          </a:prstGeom>
          <a:noFill/>
          <a:ln>
            <a:noFill/>
          </a:ln>
          <a:effectLst/>
          <a:extLst>
            <a:ext uri="{909E8E84-426E-40DD-AFC4-6F175D3DCCD1}"/>
            <a:ext uri="{91240B29-F687-4F45-9708-019B960494DF}"/>
            <a:ext uri="{AF507438-7753-43E0-B8FC-AC1667EBCBE1}"/>
          </a:extLst>
        </p:spPr>
        <p:txBody>
          <a:bodyPr vert="horz" wrap="square" lIns="91093" tIns="45547" rIns="91093" bIns="45547"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12294" name="Rectangle 6"/>
          <p:cNvSpPr>
            <a:spLocks noGrp="1" noChangeArrowheads="1"/>
          </p:cNvSpPr>
          <p:nvPr>
            <p:ph type="ftr" sz="quarter" idx="4"/>
          </p:nvPr>
        </p:nvSpPr>
        <p:spPr bwMode="auto">
          <a:xfrm>
            <a:off x="0" y="9428163"/>
            <a:ext cx="2944813" cy="496887"/>
          </a:xfrm>
          <a:prstGeom prst="rect">
            <a:avLst/>
          </a:prstGeom>
          <a:noFill/>
          <a:ln>
            <a:noFill/>
          </a:ln>
          <a:effectLst/>
          <a:extLst>
            <a:ext uri="{909E8E84-426E-40DD-AFC4-6F175D3DCCD1}"/>
            <a:ext uri="{91240B29-F687-4F45-9708-019B960494DF}"/>
            <a:ext uri="{AF507438-7753-43E0-B8FC-AC1667EBCBE1}"/>
          </a:extLst>
        </p:spPr>
        <p:txBody>
          <a:bodyPr vert="horz" wrap="square" lIns="91093" tIns="45547" rIns="91093" bIns="45547" numCol="1" anchor="b" anchorCtr="0" compatLnSpc="1">
            <a:prstTxWarp prst="textNoShape">
              <a:avLst/>
            </a:prstTxWarp>
          </a:bodyPr>
          <a:lstStyle>
            <a:lvl1pPr defTabSz="911134">
              <a:defRPr sz="1200">
                <a:cs typeface="+mn-cs"/>
              </a:defRPr>
            </a:lvl1pPr>
          </a:lstStyle>
          <a:p>
            <a:pPr>
              <a:defRPr/>
            </a:pPr>
            <a:endParaRPr lang="fr-FR"/>
          </a:p>
        </p:txBody>
      </p:sp>
      <p:sp>
        <p:nvSpPr>
          <p:cNvPr id="12295" name="Rectangle 7"/>
          <p:cNvSpPr>
            <a:spLocks noGrp="1" noChangeArrowheads="1"/>
          </p:cNvSpPr>
          <p:nvPr>
            <p:ph type="sldNum" sz="quarter" idx="5"/>
          </p:nvPr>
        </p:nvSpPr>
        <p:spPr bwMode="auto">
          <a:xfrm>
            <a:off x="3851275" y="9428163"/>
            <a:ext cx="2944813" cy="496887"/>
          </a:xfrm>
          <a:prstGeom prst="rect">
            <a:avLst/>
          </a:prstGeom>
          <a:noFill/>
          <a:ln>
            <a:noFill/>
          </a:ln>
          <a:effectLst/>
          <a:extLst>
            <a:ext uri="{909E8E84-426E-40DD-AFC4-6F175D3DCCD1}"/>
            <a:ext uri="{91240B29-F687-4F45-9708-019B960494DF}"/>
            <a:ext uri="{AF507438-7753-43E0-B8FC-AC1667EBCBE1}"/>
          </a:extLst>
        </p:spPr>
        <p:txBody>
          <a:bodyPr vert="horz" wrap="square" lIns="91093" tIns="45547" rIns="91093" bIns="45547" numCol="1" anchor="b" anchorCtr="0" compatLnSpc="1">
            <a:prstTxWarp prst="textNoShape">
              <a:avLst/>
            </a:prstTxWarp>
          </a:bodyPr>
          <a:lstStyle>
            <a:lvl1pPr algn="r" defTabSz="911134">
              <a:defRPr sz="1200">
                <a:cs typeface="+mn-cs"/>
              </a:defRPr>
            </a:lvl1pPr>
          </a:lstStyle>
          <a:p>
            <a:pPr>
              <a:defRPr/>
            </a:pPr>
            <a:fld id="{93D84154-5F4E-4FC6-99F3-EB67848918BE}" type="slidenum">
              <a:rPr lang="fr-FR"/>
              <a:pPr>
                <a:defRPr/>
              </a:pPr>
              <a:t>‹N°›</a:t>
            </a:fld>
            <a:endParaRPr 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5613" algn="l" rtl="0" eaLnBrk="0" fontAlgn="base" hangingPunct="0">
      <a:spcBef>
        <a:spcPct val="30000"/>
      </a:spcBef>
      <a:spcAft>
        <a:spcPct val="0"/>
      </a:spcAft>
      <a:defRPr sz="1200" kern="1200">
        <a:solidFill>
          <a:schemeClr val="tx1"/>
        </a:solidFill>
        <a:latin typeface="Arial" charset="0"/>
        <a:ea typeface="+mn-ea"/>
        <a:cs typeface="+mn-cs"/>
      </a:defRPr>
    </a:lvl2pPr>
    <a:lvl3pPr marL="912813" algn="l" rtl="0" eaLnBrk="0" fontAlgn="base" hangingPunct="0">
      <a:spcBef>
        <a:spcPct val="30000"/>
      </a:spcBef>
      <a:spcAft>
        <a:spcPct val="0"/>
      </a:spcAft>
      <a:defRPr sz="1200" kern="1200">
        <a:solidFill>
          <a:schemeClr val="tx1"/>
        </a:solidFill>
        <a:latin typeface="Arial" charset="0"/>
        <a:ea typeface="+mn-ea"/>
        <a:cs typeface="+mn-cs"/>
      </a:defRPr>
    </a:lvl3pPr>
    <a:lvl4pPr marL="1370013" algn="l" rtl="0" eaLnBrk="0" fontAlgn="base" hangingPunct="0">
      <a:spcBef>
        <a:spcPct val="30000"/>
      </a:spcBef>
      <a:spcAft>
        <a:spcPct val="0"/>
      </a:spcAft>
      <a:defRPr sz="1200" kern="1200">
        <a:solidFill>
          <a:schemeClr val="tx1"/>
        </a:solidFill>
        <a:latin typeface="Arial" charset="0"/>
        <a:ea typeface="+mn-ea"/>
        <a:cs typeface="+mn-cs"/>
      </a:defRPr>
    </a:lvl4pPr>
    <a:lvl5pPr marL="1827213" algn="l" rtl="0" eaLnBrk="0" fontAlgn="base" hangingPunct="0">
      <a:spcBef>
        <a:spcPct val="30000"/>
      </a:spcBef>
      <a:spcAft>
        <a:spcPct val="0"/>
      </a:spcAft>
      <a:defRPr sz="1200" kern="1200">
        <a:solidFill>
          <a:schemeClr val="tx1"/>
        </a:solidFill>
        <a:latin typeface="Arial" charset="0"/>
        <a:ea typeface="+mn-ea"/>
        <a:cs typeface="+mn-cs"/>
      </a:defRPr>
    </a:lvl5pPr>
    <a:lvl6pPr marL="2284774" algn="l" defTabSz="913910" rtl="0" eaLnBrk="1" latinLnBrk="0" hangingPunct="1">
      <a:defRPr sz="1200" kern="1200">
        <a:solidFill>
          <a:schemeClr val="tx1"/>
        </a:solidFill>
        <a:latin typeface="+mn-lt"/>
        <a:ea typeface="+mn-ea"/>
        <a:cs typeface="+mn-cs"/>
      </a:defRPr>
    </a:lvl6pPr>
    <a:lvl7pPr marL="2741729" algn="l" defTabSz="913910" rtl="0" eaLnBrk="1" latinLnBrk="0" hangingPunct="1">
      <a:defRPr sz="1200" kern="1200">
        <a:solidFill>
          <a:schemeClr val="tx1"/>
        </a:solidFill>
        <a:latin typeface="+mn-lt"/>
        <a:ea typeface="+mn-ea"/>
        <a:cs typeface="+mn-cs"/>
      </a:defRPr>
    </a:lvl7pPr>
    <a:lvl8pPr marL="3198684" algn="l" defTabSz="913910" rtl="0" eaLnBrk="1" latinLnBrk="0" hangingPunct="1">
      <a:defRPr sz="1200" kern="1200">
        <a:solidFill>
          <a:schemeClr val="tx1"/>
        </a:solidFill>
        <a:latin typeface="+mn-lt"/>
        <a:ea typeface="+mn-ea"/>
        <a:cs typeface="+mn-cs"/>
      </a:defRPr>
    </a:lvl8pPr>
    <a:lvl9pPr marL="3655638" algn="l" defTabSz="91391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a:ln>
            <a:miter lim="800000"/>
            <a:headEnd/>
            <a:tailEnd/>
          </a:ln>
        </p:spPr>
        <p:txBody>
          <a:bodyPr/>
          <a:lstStyle/>
          <a:p>
            <a:pPr defTabSz="909638"/>
            <a:fld id="{C95FBC11-BAE1-4B5B-825C-0700236E82C1}" type="slidenum">
              <a:rPr lang="fr-FR" smtClean="0">
                <a:cs typeface="Arial" charset="0"/>
              </a:rPr>
              <a:pPr defTabSz="909638"/>
              <a:t>1</a:t>
            </a:fld>
            <a:endParaRPr lang="fr-FR" smtClean="0">
              <a:cs typeface="Arial" charset="0"/>
            </a:endParaRPr>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p:spPr>
        <p:txBody>
          <a:bodyPr/>
          <a:lstStyle/>
          <a:p>
            <a:pPr eaLnBrk="1" hangingPunct="1"/>
            <a:r>
              <a:rPr lang="fr-FR" smtClean="0"/>
              <a:t>va</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620840" y="3355979"/>
            <a:ext cx="18361025" cy="2314575"/>
          </a:xfrm>
        </p:spPr>
        <p:txBody>
          <a:bodyPr/>
          <a:lstStyle/>
          <a:p>
            <a:r>
              <a:rPr lang="fr-FR" smtClean="0"/>
              <a:t>Modifiez le style du titre</a:t>
            </a:r>
            <a:endParaRPr lang="fr-FR"/>
          </a:p>
        </p:txBody>
      </p:sp>
      <p:sp>
        <p:nvSpPr>
          <p:cNvPr id="3" name="Sous-titre 2"/>
          <p:cNvSpPr>
            <a:spLocks noGrp="1"/>
          </p:cNvSpPr>
          <p:nvPr>
            <p:ph type="subTitle" idx="1"/>
          </p:nvPr>
        </p:nvSpPr>
        <p:spPr>
          <a:xfrm>
            <a:off x="3240091" y="6121402"/>
            <a:ext cx="15122525" cy="2759075"/>
          </a:xfrm>
        </p:spPr>
        <p:txBody>
          <a:bodyPr/>
          <a:lstStyle>
            <a:lvl1pPr marL="0" indent="0" algn="ctr">
              <a:buNone/>
              <a:defRPr/>
            </a:lvl1pPr>
            <a:lvl2pPr marL="456955" indent="0" algn="ctr">
              <a:buNone/>
              <a:defRPr/>
            </a:lvl2pPr>
            <a:lvl3pPr marL="913910" indent="0" algn="ctr">
              <a:buNone/>
              <a:defRPr/>
            </a:lvl3pPr>
            <a:lvl4pPr marL="1370865" indent="0" algn="ctr">
              <a:buNone/>
              <a:defRPr/>
            </a:lvl4pPr>
            <a:lvl5pPr marL="1827819" indent="0" algn="ctr">
              <a:buNone/>
              <a:defRPr/>
            </a:lvl5pPr>
            <a:lvl6pPr marL="2284774" indent="0" algn="ctr">
              <a:buNone/>
              <a:defRPr/>
            </a:lvl6pPr>
            <a:lvl7pPr marL="2741729" indent="0" algn="ctr">
              <a:buNone/>
              <a:defRPr/>
            </a:lvl7pPr>
            <a:lvl8pPr marL="3198684" indent="0" algn="ctr">
              <a:buNone/>
              <a:defRPr/>
            </a:lvl8pPr>
            <a:lvl9pPr marL="3655638" indent="0" algn="ctr">
              <a:buNone/>
              <a:defRPr/>
            </a:lvl9pPr>
          </a:lstStyle>
          <a:p>
            <a:r>
              <a:rPr lang="fr-FR" smtClean="0"/>
              <a:t>Modifiez le style des sous-titres du masque</a:t>
            </a:r>
            <a:endParaRPr lang="fr-FR"/>
          </a:p>
        </p:txBody>
      </p:sp>
      <p:sp>
        <p:nvSpPr>
          <p:cNvPr id="4" name="Rectangle 4"/>
          <p:cNvSpPr>
            <a:spLocks noGrp="1" noChangeArrowheads="1"/>
          </p:cNvSpPr>
          <p:nvPr>
            <p:ph type="dt" sz="half" idx="10"/>
          </p:nvPr>
        </p:nvSpPr>
        <p:spPr>
          <a:ln/>
        </p:spPr>
        <p:txBody>
          <a:bodyPr/>
          <a:lstStyle>
            <a:lvl1pPr>
              <a:defRPr/>
            </a:lvl1pPr>
          </a:lstStyle>
          <a:p>
            <a:endParaRPr lang="fr-FR"/>
          </a:p>
        </p:txBody>
      </p:sp>
      <p:sp>
        <p:nvSpPr>
          <p:cNvPr id="5" name="Rectangle 5"/>
          <p:cNvSpPr>
            <a:spLocks noGrp="1" noChangeArrowheads="1"/>
          </p:cNvSpPr>
          <p:nvPr>
            <p:ph type="ftr" sz="quarter" idx="11"/>
          </p:nvPr>
        </p:nvSpPr>
        <p:spPr>
          <a:ln/>
        </p:spPr>
        <p:txBody>
          <a:bodyPr/>
          <a:lstStyle>
            <a:lvl1pPr>
              <a:defRPr/>
            </a:lvl1pPr>
          </a:lstStyle>
          <a:p>
            <a:endParaRPr lang="fr-FR"/>
          </a:p>
        </p:txBody>
      </p:sp>
      <p:sp>
        <p:nvSpPr>
          <p:cNvPr id="6" name="Rectangle 6"/>
          <p:cNvSpPr>
            <a:spLocks noGrp="1" noChangeArrowheads="1"/>
          </p:cNvSpPr>
          <p:nvPr>
            <p:ph type="sldNum" sz="quarter" idx="12"/>
          </p:nvPr>
        </p:nvSpPr>
        <p:spPr>
          <a:ln/>
        </p:spPr>
        <p:txBody>
          <a:bodyPr/>
          <a:lstStyle>
            <a:lvl1pPr>
              <a:defRPr/>
            </a:lvl1pPr>
          </a:lstStyle>
          <a:p>
            <a:fld id="{66CAA480-6111-4540-A1EE-5CEB03809786}" type="slidenum">
              <a:rPr lang="fr-FR"/>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endParaRPr lang="fr-FR"/>
          </a:p>
        </p:txBody>
      </p:sp>
      <p:sp>
        <p:nvSpPr>
          <p:cNvPr id="5" name="Rectangle 5"/>
          <p:cNvSpPr>
            <a:spLocks noGrp="1" noChangeArrowheads="1"/>
          </p:cNvSpPr>
          <p:nvPr>
            <p:ph type="ftr" sz="quarter" idx="11"/>
          </p:nvPr>
        </p:nvSpPr>
        <p:spPr>
          <a:ln/>
        </p:spPr>
        <p:txBody>
          <a:bodyPr/>
          <a:lstStyle>
            <a:lvl1pPr>
              <a:defRPr/>
            </a:lvl1pPr>
          </a:lstStyle>
          <a:p>
            <a:endParaRPr lang="fr-FR"/>
          </a:p>
        </p:txBody>
      </p:sp>
      <p:sp>
        <p:nvSpPr>
          <p:cNvPr id="6" name="Rectangle 6"/>
          <p:cNvSpPr>
            <a:spLocks noGrp="1" noChangeArrowheads="1"/>
          </p:cNvSpPr>
          <p:nvPr>
            <p:ph type="sldNum" sz="quarter" idx="12"/>
          </p:nvPr>
        </p:nvSpPr>
        <p:spPr>
          <a:ln/>
        </p:spPr>
        <p:txBody>
          <a:bodyPr/>
          <a:lstStyle>
            <a:lvl1pPr>
              <a:defRPr/>
            </a:lvl1pPr>
          </a:lstStyle>
          <a:p>
            <a:fld id="{B36F1EA0-B47E-4218-9143-C7FFBE2D11D8}" type="slidenum">
              <a:rPr lang="fr-FR"/>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1706563" y="6940550"/>
            <a:ext cx="18362612" cy="2146300"/>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1706563" y="4578350"/>
            <a:ext cx="18362612" cy="2362200"/>
          </a:xfrm>
        </p:spPr>
        <p:txBody>
          <a:bodyPr anchor="b"/>
          <a:lstStyle>
            <a:lvl1pPr marL="0" indent="0">
              <a:buNone/>
              <a:defRPr sz="2000"/>
            </a:lvl1pPr>
            <a:lvl2pPr marL="456955" indent="0">
              <a:buNone/>
              <a:defRPr sz="1800"/>
            </a:lvl2pPr>
            <a:lvl3pPr marL="913910" indent="0">
              <a:buNone/>
              <a:defRPr sz="1600"/>
            </a:lvl3pPr>
            <a:lvl4pPr marL="1370865" indent="0">
              <a:buNone/>
              <a:defRPr sz="1400"/>
            </a:lvl4pPr>
            <a:lvl5pPr marL="1827819" indent="0">
              <a:buNone/>
              <a:defRPr sz="1400"/>
            </a:lvl5pPr>
            <a:lvl6pPr marL="2284774" indent="0">
              <a:buNone/>
              <a:defRPr sz="1400"/>
            </a:lvl6pPr>
            <a:lvl7pPr marL="2741729" indent="0">
              <a:buNone/>
              <a:defRPr sz="1400"/>
            </a:lvl7pPr>
            <a:lvl8pPr marL="3198684" indent="0">
              <a:buNone/>
              <a:defRPr sz="1400"/>
            </a:lvl8pPr>
            <a:lvl9pPr marL="3655638" indent="0">
              <a:buNone/>
              <a:defRPr sz="1400"/>
            </a:lvl9pPr>
          </a:lstStyle>
          <a:p>
            <a:pPr lvl="0"/>
            <a:r>
              <a:rPr lang="fr-FR" smtClean="0"/>
              <a:t>Modifiez les styles du texte du masque</a:t>
            </a:r>
          </a:p>
        </p:txBody>
      </p:sp>
      <p:sp>
        <p:nvSpPr>
          <p:cNvPr id="4" name="Rectangle 4"/>
          <p:cNvSpPr>
            <a:spLocks noGrp="1" noChangeArrowheads="1"/>
          </p:cNvSpPr>
          <p:nvPr>
            <p:ph type="dt" sz="half" idx="10"/>
          </p:nvPr>
        </p:nvSpPr>
        <p:spPr>
          <a:ln/>
        </p:spPr>
        <p:txBody>
          <a:bodyPr/>
          <a:lstStyle>
            <a:lvl1pPr>
              <a:defRPr/>
            </a:lvl1pPr>
          </a:lstStyle>
          <a:p>
            <a:endParaRPr lang="fr-FR"/>
          </a:p>
        </p:txBody>
      </p:sp>
      <p:sp>
        <p:nvSpPr>
          <p:cNvPr id="5" name="Rectangle 5"/>
          <p:cNvSpPr>
            <a:spLocks noGrp="1" noChangeArrowheads="1"/>
          </p:cNvSpPr>
          <p:nvPr>
            <p:ph type="ftr" sz="quarter" idx="11"/>
          </p:nvPr>
        </p:nvSpPr>
        <p:spPr>
          <a:ln/>
        </p:spPr>
        <p:txBody>
          <a:bodyPr/>
          <a:lstStyle>
            <a:lvl1pPr>
              <a:defRPr/>
            </a:lvl1pPr>
          </a:lstStyle>
          <a:p>
            <a:endParaRPr lang="fr-FR"/>
          </a:p>
        </p:txBody>
      </p:sp>
      <p:sp>
        <p:nvSpPr>
          <p:cNvPr id="6" name="Rectangle 6"/>
          <p:cNvSpPr>
            <a:spLocks noGrp="1" noChangeArrowheads="1"/>
          </p:cNvSpPr>
          <p:nvPr>
            <p:ph type="sldNum" sz="quarter" idx="12"/>
          </p:nvPr>
        </p:nvSpPr>
        <p:spPr>
          <a:ln/>
        </p:spPr>
        <p:txBody>
          <a:bodyPr/>
          <a:lstStyle>
            <a:lvl1pPr>
              <a:defRPr/>
            </a:lvl1pPr>
          </a:lstStyle>
          <a:p>
            <a:fld id="{BDA95EE2-8962-4D12-AC40-E161D7DAFAF7}" type="slidenum">
              <a:rPr lang="fr-FR"/>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1081088" y="2519367"/>
            <a:ext cx="9645650" cy="7127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10879138" y="2519367"/>
            <a:ext cx="9645650" cy="7127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4"/>
          <p:cNvSpPr>
            <a:spLocks noGrp="1" noChangeArrowheads="1"/>
          </p:cNvSpPr>
          <p:nvPr>
            <p:ph type="dt" sz="half" idx="10"/>
          </p:nvPr>
        </p:nvSpPr>
        <p:spPr>
          <a:ln/>
        </p:spPr>
        <p:txBody>
          <a:bodyPr/>
          <a:lstStyle>
            <a:lvl1pPr>
              <a:defRPr/>
            </a:lvl1pPr>
          </a:lstStyle>
          <a:p>
            <a:endParaRPr lang="fr-FR"/>
          </a:p>
        </p:txBody>
      </p:sp>
      <p:sp>
        <p:nvSpPr>
          <p:cNvPr id="6" name="Rectangle 5"/>
          <p:cNvSpPr>
            <a:spLocks noGrp="1" noChangeArrowheads="1"/>
          </p:cNvSpPr>
          <p:nvPr>
            <p:ph type="ftr" sz="quarter" idx="11"/>
          </p:nvPr>
        </p:nvSpPr>
        <p:spPr>
          <a:ln/>
        </p:spPr>
        <p:txBody>
          <a:bodyPr/>
          <a:lstStyle>
            <a:lvl1pPr>
              <a:defRPr/>
            </a:lvl1pPr>
          </a:lstStyle>
          <a:p>
            <a:endParaRPr lang="fr-FR"/>
          </a:p>
        </p:txBody>
      </p:sp>
      <p:sp>
        <p:nvSpPr>
          <p:cNvPr id="7" name="Rectangle 6"/>
          <p:cNvSpPr>
            <a:spLocks noGrp="1" noChangeArrowheads="1"/>
          </p:cNvSpPr>
          <p:nvPr>
            <p:ph type="sldNum" sz="quarter" idx="12"/>
          </p:nvPr>
        </p:nvSpPr>
        <p:spPr>
          <a:ln/>
        </p:spPr>
        <p:txBody>
          <a:bodyPr/>
          <a:lstStyle>
            <a:lvl1pPr>
              <a:defRPr/>
            </a:lvl1pPr>
          </a:lstStyle>
          <a:p>
            <a:fld id="{87B0E0A1-52BD-45D6-91AE-C4612C9A429A}" type="slidenum">
              <a:rPr lang="fr-FR"/>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1079500" y="431803"/>
            <a:ext cx="19443700" cy="1800225"/>
          </a:xfrm>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1079500" y="2417762"/>
            <a:ext cx="9545638" cy="1008062"/>
          </a:xfrm>
        </p:spPr>
        <p:txBody>
          <a:bodyPr anchor="b"/>
          <a:lstStyle>
            <a:lvl1pPr marL="0" indent="0">
              <a:buNone/>
              <a:defRPr sz="2400" b="1"/>
            </a:lvl1pPr>
            <a:lvl2pPr marL="456955" indent="0">
              <a:buNone/>
              <a:defRPr sz="2000" b="1"/>
            </a:lvl2pPr>
            <a:lvl3pPr marL="913910" indent="0">
              <a:buNone/>
              <a:defRPr sz="1800" b="1"/>
            </a:lvl3pPr>
            <a:lvl4pPr marL="1370865" indent="0">
              <a:buNone/>
              <a:defRPr sz="1600" b="1"/>
            </a:lvl4pPr>
            <a:lvl5pPr marL="1827819" indent="0">
              <a:buNone/>
              <a:defRPr sz="1600" b="1"/>
            </a:lvl5pPr>
            <a:lvl6pPr marL="2284774" indent="0">
              <a:buNone/>
              <a:defRPr sz="1600" b="1"/>
            </a:lvl6pPr>
            <a:lvl7pPr marL="2741729" indent="0">
              <a:buNone/>
              <a:defRPr sz="1600" b="1"/>
            </a:lvl7pPr>
            <a:lvl8pPr marL="3198684" indent="0">
              <a:buNone/>
              <a:defRPr sz="1600" b="1"/>
            </a:lvl8pPr>
            <a:lvl9pPr marL="3655638"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1079500" y="3425826"/>
            <a:ext cx="9545638" cy="62230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10974388" y="2417762"/>
            <a:ext cx="9548812" cy="1008062"/>
          </a:xfrm>
        </p:spPr>
        <p:txBody>
          <a:bodyPr anchor="b"/>
          <a:lstStyle>
            <a:lvl1pPr marL="0" indent="0">
              <a:buNone/>
              <a:defRPr sz="2400" b="1"/>
            </a:lvl1pPr>
            <a:lvl2pPr marL="456955" indent="0">
              <a:buNone/>
              <a:defRPr sz="2000" b="1"/>
            </a:lvl2pPr>
            <a:lvl3pPr marL="913910" indent="0">
              <a:buNone/>
              <a:defRPr sz="1800" b="1"/>
            </a:lvl3pPr>
            <a:lvl4pPr marL="1370865" indent="0">
              <a:buNone/>
              <a:defRPr sz="1600" b="1"/>
            </a:lvl4pPr>
            <a:lvl5pPr marL="1827819" indent="0">
              <a:buNone/>
              <a:defRPr sz="1600" b="1"/>
            </a:lvl5pPr>
            <a:lvl6pPr marL="2284774" indent="0">
              <a:buNone/>
              <a:defRPr sz="1600" b="1"/>
            </a:lvl6pPr>
            <a:lvl7pPr marL="2741729" indent="0">
              <a:buNone/>
              <a:defRPr sz="1600" b="1"/>
            </a:lvl7pPr>
            <a:lvl8pPr marL="3198684" indent="0">
              <a:buNone/>
              <a:defRPr sz="1600" b="1"/>
            </a:lvl8pPr>
            <a:lvl9pPr marL="3655638"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10974388" y="3425826"/>
            <a:ext cx="9548812" cy="62230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4"/>
          <p:cNvSpPr>
            <a:spLocks noGrp="1" noChangeArrowheads="1"/>
          </p:cNvSpPr>
          <p:nvPr>
            <p:ph type="dt" sz="half" idx="10"/>
          </p:nvPr>
        </p:nvSpPr>
        <p:spPr>
          <a:ln/>
        </p:spPr>
        <p:txBody>
          <a:bodyPr/>
          <a:lstStyle>
            <a:lvl1pPr>
              <a:defRPr/>
            </a:lvl1pPr>
          </a:lstStyle>
          <a:p>
            <a:endParaRPr lang="fr-FR"/>
          </a:p>
        </p:txBody>
      </p:sp>
      <p:sp>
        <p:nvSpPr>
          <p:cNvPr id="8" name="Rectangle 5"/>
          <p:cNvSpPr>
            <a:spLocks noGrp="1" noChangeArrowheads="1"/>
          </p:cNvSpPr>
          <p:nvPr>
            <p:ph type="ftr" sz="quarter" idx="11"/>
          </p:nvPr>
        </p:nvSpPr>
        <p:spPr>
          <a:ln/>
        </p:spPr>
        <p:txBody>
          <a:bodyPr/>
          <a:lstStyle>
            <a:lvl1pPr>
              <a:defRPr/>
            </a:lvl1pPr>
          </a:lstStyle>
          <a:p>
            <a:endParaRPr lang="fr-FR"/>
          </a:p>
        </p:txBody>
      </p:sp>
      <p:sp>
        <p:nvSpPr>
          <p:cNvPr id="9" name="Rectangle 6"/>
          <p:cNvSpPr>
            <a:spLocks noGrp="1" noChangeArrowheads="1"/>
          </p:cNvSpPr>
          <p:nvPr>
            <p:ph type="sldNum" sz="quarter" idx="12"/>
          </p:nvPr>
        </p:nvSpPr>
        <p:spPr>
          <a:ln/>
        </p:spPr>
        <p:txBody>
          <a:bodyPr/>
          <a:lstStyle>
            <a:lvl1pPr>
              <a:defRPr/>
            </a:lvl1pPr>
          </a:lstStyle>
          <a:p>
            <a:fld id="{83D17D04-CC8B-4219-A0F7-078FFD29941D}" type="slidenum">
              <a:rPr lang="fr-FR"/>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Rectangle 4"/>
          <p:cNvSpPr>
            <a:spLocks noGrp="1" noChangeArrowheads="1"/>
          </p:cNvSpPr>
          <p:nvPr>
            <p:ph type="dt" sz="half" idx="10"/>
          </p:nvPr>
        </p:nvSpPr>
        <p:spPr>
          <a:ln/>
        </p:spPr>
        <p:txBody>
          <a:bodyPr/>
          <a:lstStyle>
            <a:lvl1pPr>
              <a:defRPr/>
            </a:lvl1pPr>
          </a:lstStyle>
          <a:p>
            <a:endParaRPr lang="fr-FR"/>
          </a:p>
        </p:txBody>
      </p:sp>
      <p:sp>
        <p:nvSpPr>
          <p:cNvPr id="4" name="Rectangle 5"/>
          <p:cNvSpPr>
            <a:spLocks noGrp="1" noChangeArrowheads="1"/>
          </p:cNvSpPr>
          <p:nvPr>
            <p:ph type="ftr" sz="quarter" idx="11"/>
          </p:nvPr>
        </p:nvSpPr>
        <p:spPr>
          <a:ln/>
        </p:spPr>
        <p:txBody>
          <a:bodyPr/>
          <a:lstStyle>
            <a:lvl1pPr>
              <a:defRPr/>
            </a:lvl1pPr>
          </a:lstStyle>
          <a:p>
            <a:endParaRPr lang="fr-FR"/>
          </a:p>
        </p:txBody>
      </p:sp>
      <p:sp>
        <p:nvSpPr>
          <p:cNvPr id="5" name="Rectangle 6"/>
          <p:cNvSpPr>
            <a:spLocks noGrp="1" noChangeArrowheads="1"/>
          </p:cNvSpPr>
          <p:nvPr>
            <p:ph type="sldNum" sz="quarter" idx="12"/>
          </p:nvPr>
        </p:nvSpPr>
        <p:spPr>
          <a:ln/>
        </p:spPr>
        <p:txBody>
          <a:bodyPr/>
          <a:lstStyle>
            <a:lvl1pPr>
              <a:defRPr/>
            </a:lvl1pPr>
          </a:lstStyle>
          <a:p>
            <a:fld id="{6ECA0244-D8C9-4C29-BF2F-C422F9AE8FBE}" type="slidenum">
              <a:rPr lang="fr-FR"/>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fr-FR"/>
          </a:p>
        </p:txBody>
      </p:sp>
      <p:sp>
        <p:nvSpPr>
          <p:cNvPr id="3" name="Rectangle 5"/>
          <p:cNvSpPr>
            <a:spLocks noGrp="1" noChangeArrowheads="1"/>
          </p:cNvSpPr>
          <p:nvPr>
            <p:ph type="ftr" sz="quarter" idx="11"/>
          </p:nvPr>
        </p:nvSpPr>
        <p:spPr>
          <a:ln/>
        </p:spPr>
        <p:txBody>
          <a:bodyPr/>
          <a:lstStyle>
            <a:lvl1pPr>
              <a:defRPr/>
            </a:lvl1pPr>
          </a:lstStyle>
          <a:p>
            <a:endParaRPr lang="fr-FR"/>
          </a:p>
        </p:txBody>
      </p:sp>
      <p:sp>
        <p:nvSpPr>
          <p:cNvPr id="4" name="Rectangle 6"/>
          <p:cNvSpPr>
            <a:spLocks noGrp="1" noChangeArrowheads="1"/>
          </p:cNvSpPr>
          <p:nvPr>
            <p:ph type="sldNum" sz="quarter" idx="12"/>
          </p:nvPr>
        </p:nvSpPr>
        <p:spPr>
          <a:ln/>
        </p:spPr>
        <p:txBody>
          <a:bodyPr/>
          <a:lstStyle>
            <a:lvl1pPr>
              <a:defRPr/>
            </a:lvl1pPr>
          </a:lstStyle>
          <a:p>
            <a:fld id="{57E10A20-5A7E-46A2-8F29-5C1AE1B6C075}" type="slidenum">
              <a:rPr lang="fr-FR"/>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079500" y="430216"/>
            <a:ext cx="7107238" cy="1830387"/>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8445500" y="430214"/>
            <a:ext cx="12077700" cy="92186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1079500" y="2260603"/>
            <a:ext cx="7107238" cy="7388225"/>
          </a:xfrm>
        </p:spPr>
        <p:txBody>
          <a:bodyPr/>
          <a:lstStyle>
            <a:lvl1pPr marL="0" indent="0">
              <a:buNone/>
              <a:defRPr sz="1400"/>
            </a:lvl1pPr>
            <a:lvl2pPr marL="456955" indent="0">
              <a:buNone/>
              <a:defRPr sz="1200"/>
            </a:lvl2pPr>
            <a:lvl3pPr marL="913910" indent="0">
              <a:buNone/>
              <a:defRPr sz="1000"/>
            </a:lvl3pPr>
            <a:lvl4pPr marL="1370865" indent="0">
              <a:buNone/>
              <a:defRPr sz="900"/>
            </a:lvl4pPr>
            <a:lvl5pPr marL="1827819" indent="0">
              <a:buNone/>
              <a:defRPr sz="900"/>
            </a:lvl5pPr>
            <a:lvl6pPr marL="2284774" indent="0">
              <a:buNone/>
              <a:defRPr sz="900"/>
            </a:lvl6pPr>
            <a:lvl7pPr marL="2741729" indent="0">
              <a:buNone/>
              <a:defRPr sz="900"/>
            </a:lvl7pPr>
            <a:lvl8pPr marL="3198684" indent="0">
              <a:buNone/>
              <a:defRPr sz="900"/>
            </a:lvl8pPr>
            <a:lvl9pPr marL="3655638" indent="0">
              <a:buNone/>
              <a:defRPr sz="900"/>
            </a:lvl9pPr>
          </a:lstStyle>
          <a:p>
            <a:pPr lvl="0"/>
            <a:r>
              <a:rPr lang="fr-FR" smtClean="0"/>
              <a:t>Modifiez les styles du texte du masque</a:t>
            </a:r>
          </a:p>
        </p:txBody>
      </p:sp>
      <p:sp>
        <p:nvSpPr>
          <p:cNvPr id="5" name="Rectangle 4"/>
          <p:cNvSpPr>
            <a:spLocks noGrp="1" noChangeArrowheads="1"/>
          </p:cNvSpPr>
          <p:nvPr>
            <p:ph type="dt" sz="half" idx="10"/>
          </p:nvPr>
        </p:nvSpPr>
        <p:spPr>
          <a:ln/>
        </p:spPr>
        <p:txBody>
          <a:bodyPr/>
          <a:lstStyle>
            <a:lvl1pPr>
              <a:defRPr/>
            </a:lvl1pPr>
          </a:lstStyle>
          <a:p>
            <a:endParaRPr lang="fr-FR"/>
          </a:p>
        </p:txBody>
      </p:sp>
      <p:sp>
        <p:nvSpPr>
          <p:cNvPr id="6" name="Rectangle 5"/>
          <p:cNvSpPr>
            <a:spLocks noGrp="1" noChangeArrowheads="1"/>
          </p:cNvSpPr>
          <p:nvPr>
            <p:ph type="ftr" sz="quarter" idx="11"/>
          </p:nvPr>
        </p:nvSpPr>
        <p:spPr>
          <a:ln/>
        </p:spPr>
        <p:txBody>
          <a:bodyPr/>
          <a:lstStyle>
            <a:lvl1pPr>
              <a:defRPr/>
            </a:lvl1pPr>
          </a:lstStyle>
          <a:p>
            <a:endParaRPr lang="fr-FR"/>
          </a:p>
        </p:txBody>
      </p:sp>
      <p:sp>
        <p:nvSpPr>
          <p:cNvPr id="7" name="Rectangle 6"/>
          <p:cNvSpPr>
            <a:spLocks noGrp="1" noChangeArrowheads="1"/>
          </p:cNvSpPr>
          <p:nvPr>
            <p:ph type="sldNum" sz="quarter" idx="12"/>
          </p:nvPr>
        </p:nvSpPr>
        <p:spPr>
          <a:ln/>
        </p:spPr>
        <p:txBody>
          <a:bodyPr/>
          <a:lstStyle>
            <a:lvl1pPr>
              <a:defRPr/>
            </a:lvl1pPr>
          </a:lstStyle>
          <a:p>
            <a:fld id="{19551C9B-AD14-477F-B991-F680218E1D91}" type="slidenum">
              <a:rPr lang="fr-FR"/>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233865" y="7561266"/>
            <a:ext cx="12961937" cy="892175"/>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4233865" y="965204"/>
            <a:ext cx="12961937" cy="6480175"/>
          </a:xfrm>
        </p:spPr>
        <p:txBody>
          <a:bodyPr/>
          <a:lstStyle>
            <a:lvl1pPr marL="0" indent="0">
              <a:buNone/>
              <a:defRPr sz="3200"/>
            </a:lvl1pPr>
            <a:lvl2pPr marL="456955" indent="0">
              <a:buNone/>
              <a:defRPr sz="2800"/>
            </a:lvl2pPr>
            <a:lvl3pPr marL="913910" indent="0">
              <a:buNone/>
              <a:defRPr sz="2400"/>
            </a:lvl3pPr>
            <a:lvl4pPr marL="1370865" indent="0">
              <a:buNone/>
              <a:defRPr sz="2000"/>
            </a:lvl4pPr>
            <a:lvl5pPr marL="1827819" indent="0">
              <a:buNone/>
              <a:defRPr sz="2000"/>
            </a:lvl5pPr>
            <a:lvl6pPr marL="2284774" indent="0">
              <a:buNone/>
              <a:defRPr sz="2000"/>
            </a:lvl6pPr>
            <a:lvl7pPr marL="2741729" indent="0">
              <a:buNone/>
              <a:defRPr sz="2000"/>
            </a:lvl7pPr>
            <a:lvl8pPr marL="3198684" indent="0">
              <a:buNone/>
              <a:defRPr sz="2000"/>
            </a:lvl8pPr>
            <a:lvl9pPr marL="3655638" indent="0">
              <a:buNone/>
              <a:defRPr sz="2000"/>
            </a:lvl9pPr>
          </a:lstStyle>
          <a:p>
            <a:pPr lvl="0"/>
            <a:endParaRPr lang="fr-FR" noProof="0" smtClean="0"/>
          </a:p>
        </p:txBody>
      </p:sp>
      <p:sp>
        <p:nvSpPr>
          <p:cNvPr id="4" name="Espace réservé du texte 3"/>
          <p:cNvSpPr>
            <a:spLocks noGrp="1"/>
          </p:cNvSpPr>
          <p:nvPr>
            <p:ph type="body" sz="half" idx="2"/>
          </p:nvPr>
        </p:nvSpPr>
        <p:spPr>
          <a:xfrm>
            <a:off x="4233865" y="8453437"/>
            <a:ext cx="12961937" cy="1268412"/>
          </a:xfrm>
        </p:spPr>
        <p:txBody>
          <a:bodyPr/>
          <a:lstStyle>
            <a:lvl1pPr marL="0" indent="0">
              <a:buNone/>
              <a:defRPr sz="1400"/>
            </a:lvl1pPr>
            <a:lvl2pPr marL="456955" indent="0">
              <a:buNone/>
              <a:defRPr sz="1200"/>
            </a:lvl2pPr>
            <a:lvl3pPr marL="913910" indent="0">
              <a:buNone/>
              <a:defRPr sz="1000"/>
            </a:lvl3pPr>
            <a:lvl4pPr marL="1370865" indent="0">
              <a:buNone/>
              <a:defRPr sz="900"/>
            </a:lvl4pPr>
            <a:lvl5pPr marL="1827819" indent="0">
              <a:buNone/>
              <a:defRPr sz="900"/>
            </a:lvl5pPr>
            <a:lvl6pPr marL="2284774" indent="0">
              <a:buNone/>
              <a:defRPr sz="900"/>
            </a:lvl6pPr>
            <a:lvl7pPr marL="2741729" indent="0">
              <a:buNone/>
              <a:defRPr sz="900"/>
            </a:lvl7pPr>
            <a:lvl8pPr marL="3198684" indent="0">
              <a:buNone/>
              <a:defRPr sz="900"/>
            </a:lvl8pPr>
            <a:lvl9pPr marL="3655638" indent="0">
              <a:buNone/>
              <a:defRPr sz="900"/>
            </a:lvl9pPr>
          </a:lstStyle>
          <a:p>
            <a:pPr lvl="0"/>
            <a:r>
              <a:rPr lang="fr-FR" smtClean="0"/>
              <a:t>Modifiez les styles du texte du masque</a:t>
            </a:r>
          </a:p>
        </p:txBody>
      </p:sp>
      <p:sp>
        <p:nvSpPr>
          <p:cNvPr id="5" name="Rectangle 4"/>
          <p:cNvSpPr>
            <a:spLocks noGrp="1" noChangeArrowheads="1"/>
          </p:cNvSpPr>
          <p:nvPr>
            <p:ph type="dt" sz="half" idx="10"/>
          </p:nvPr>
        </p:nvSpPr>
        <p:spPr>
          <a:ln/>
        </p:spPr>
        <p:txBody>
          <a:bodyPr/>
          <a:lstStyle>
            <a:lvl1pPr>
              <a:defRPr/>
            </a:lvl1pPr>
          </a:lstStyle>
          <a:p>
            <a:endParaRPr lang="fr-FR"/>
          </a:p>
        </p:txBody>
      </p:sp>
      <p:sp>
        <p:nvSpPr>
          <p:cNvPr id="6" name="Rectangle 5"/>
          <p:cNvSpPr>
            <a:spLocks noGrp="1" noChangeArrowheads="1"/>
          </p:cNvSpPr>
          <p:nvPr>
            <p:ph type="ftr" sz="quarter" idx="11"/>
          </p:nvPr>
        </p:nvSpPr>
        <p:spPr>
          <a:ln/>
        </p:spPr>
        <p:txBody>
          <a:bodyPr/>
          <a:lstStyle>
            <a:lvl1pPr>
              <a:defRPr/>
            </a:lvl1pPr>
          </a:lstStyle>
          <a:p>
            <a:endParaRPr lang="fr-FR"/>
          </a:p>
        </p:txBody>
      </p:sp>
      <p:sp>
        <p:nvSpPr>
          <p:cNvPr id="7" name="Rectangle 6"/>
          <p:cNvSpPr>
            <a:spLocks noGrp="1" noChangeArrowheads="1"/>
          </p:cNvSpPr>
          <p:nvPr>
            <p:ph type="sldNum" sz="quarter" idx="12"/>
          </p:nvPr>
        </p:nvSpPr>
        <p:spPr>
          <a:ln/>
        </p:spPr>
        <p:txBody>
          <a:bodyPr/>
          <a:lstStyle>
            <a:lvl1pPr>
              <a:defRPr/>
            </a:lvl1pPr>
          </a:lstStyle>
          <a:p>
            <a:fld id="{46C88C41-CE6C-4B28-BF02-20702054BBF0}" type="slidenum">
              <a:rPr lang="fr-FR"/>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endParaRPr lang="fr-FR"/>
          </a:p>
        </p:txBody>
      </p:sp>
      <p:sp>
        <p:nvSpPr>
          <p:cNvPr id="5" name="Rectangle 5"/>
          <p:cNvSpPr>
            <a:spLocks noGrp="1" noChangeArrowheads="1"/>
          </p:cNvSpPr>
          <p:nvPr>
            <p:ph type="ftr" sz="quarter" idx="11"/>
          </p:nvPr>
        </p:nvSpPr>
        <p:spPr>
          <a:ln/>
        </p:spPr>
        <p:txBody>
          <a:bodyPr/>
          <a:lstStyle>
            <a:lvl1pPr>
              <a:defRPr/>
            </a:lvl1pPr>
          </a:lstStyle>
          <a:p>
            <a:endParaRPr lang="fr-FR"/>
          </a:p>
        </p:txBody>
      </p:sp>
      <p:sp>
        <p:nvSpPr>
          <p:cNvPr id="6" name="Rectangle 6"/>
          <p:cNvSpPr>
            <a:spLocks noGrp="1" noChangeArrowheads="1"/>
          </p:cNvSpPr>
          <p:nvPr>
            <p:ph type="sldNum" sz="quarter" idx="12"/>
          </p:nvPr>
        </p:nvSpPr>
        <p:spPr>
          <a:ln/>
        </p:spPr>
        <p:txBody>
          <a:bodyPr/>
          <a:lstStyle>
            <a:lvl1pPr>
              <a:defRPr/>
            </a:lvl1pPr>
          </a:lstStyle>
          <a:p>
            <a:fld id="{AE1323C5-40EB-4250-9996-70CDBEFE6B85}" type="slidenum">
              <a:rPr lang="fr-FR"/>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15663866" y="433389"/>
            <a:ext cx="4860925" cy="9213851"/>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1081092" y="433389"/>
            <a:ext cx="14430375" cy="9213851"/>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endParaRPr lang="fr-FR"/>
          </a:p>
        </p:txBody>
      </p:sp>
      <p:sp>
        <p:nvSpPr>
          <p:cNvPr id="5" name="Rectangle 5"/>
          <p:cNvSpPr>
            <a:spLocks noGrp="1" noChangeArrowheads="1"/>
          </p:cNvSpPr>
          <p:nvPr>
            <p:ph type="ftr" sz="quarter" idx="11"/>
          </p:nvPr>
        </p:nvSpPr>
        <p:spPr>
          <a:ln/>
        </p:spPr>
        <p:txBody>
          <a:bodyPr/>
          <a:lstStyle>
            <a:lvl1pPr>
              <a:defRPr/>
            </a:lvl1pPr>
          </a:lstStyle>
          <a:p>
            <a:endParaRPr lang="fr-FR"/>
          </a:p>
        </p:txBody>
      </p:sp>
      <p:sp>
        <p:nvSpPr>
          <p:cNvPr id="6" name="Rectangle 6"/>
          <p:cNvSpPr>
            <a:spLocks noGrp="1" noChangeArrowheads="1"/>
          </p:cNvSpPr>
          <p:nvPr>
            <p:ph type="sldNum" sz="quarter" idx="12"/>
          </p:nvPr>
        </p:nvSpPr>
        <p:spPr>
          <a:ln/>
        </p:spPr>
        <p:txBody>
          <a:bodyPr/>
          <a:lstStyle>
            <a:lvl1pPr>
              <a:defRPr/>
            </a:lvl1pPr>
          </a:lstStyle>
          <a:p>
            <a:fld id="{1BF673D1-6FB2-4B50-B370-A631FDD93E56}" type="slidenum">
              <a:rPr lang="fr-FR"/>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bwMode="auto">
          <a:xfrm>
            <a:off x="1081088" y="433388"/>
            <a:ext cx="19443700" cy="1798637"/>
          </a:xfrm>
          <a:prstGeom prst="rect">
            <a:avLst/>
          </a:prstGeom>
          <a:noFill/>
          <a:ln w="9525">
            <a:noFill/>
            <a:miter lim="800000"/>
            <a:headEnd/>
            <a:tailEnd/>
          </a:ln>
        </p:spPr>
        <p:txBody>
          <a:bodyPr vert="horz" wrap="square" lIns="185022" tIns="92511" rIns="185022" bIns="92511" numCol="1" anchor="ctr" anchorCtr="0" compatLnSpc="1">
            <a:prstTxWarp prst="textNoShape">
              <a:avLst/>
            </a:prstTxWarp>
          </a:bodyPr>
          <a:lstStyle/>
          <a:p>
            <a:pPr lvl="0"/>
            <a:r>
              <a:rPr lang="fr-FR" smtClean="0"/>
              <a:t>Cliquez pour modifier le style du titre</a:t>
            </a:r>
          </a:p>
        </p:txBody>
      </p:sp>
      <p:sp>
        <p:nvSpPr>
          <p:cNvPr id="16387" name="Rectangle 3"/>
          <p:cNvSpPr>
            <a:spLocks noGrp="1" noChangeArrowheads="1"/>
          </p:cNvSpPr>
          <p:nvPr>
            <p:ph type="body" idx="1"/>
          </p:nvPr>
        </p:nvSpPr>
        <p:spPr bwMode="auto">
          <a:xfrm>
            <a:off x="1081088" y="2519363"/>
            <a:ext cx="19443700" cy="7127875"/>
          </a:xfrm>
          <a:prstGeom prst="rect">
            <a:avLst/>
          </a:prstGeom>
          <a:noFill/>
          <a:ln w="9525">
            <a:noFill/>
            <a:miter lim="800000"/>
            <a:headEnd/>
            <a:tailEnd/>
          </a:ln>
        </p:spPr>
        <p:txBody>
          <a:bodyPr vert="horz" wrap="square" lIns="185022" tIns="92511" rIns="185022" bIns="92511"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1028" name="Rectangle 4"/>
          <p:cNvSpPr>
            <a:spLocks noGrp="1" noChangeArrowheads="1"/>
          </p:cNvSpPr>
          <p:nvPr>
            <p:ph type="dt" sz="half" idx="2"/>
          </p:nvPr>
        </p:nvSpPr>
        <p:spPr bwMode="auto">
          <a:xfrm>
            <a:off x="1081088" y="9836150"/>
            <a:ext cx="5041900" cy="750888"/>
          </a:xfrm>
          <a:prstGeom prst="rect">
            <a:avLst/>
          </a:prstGeom>
          <a:noFill/>
          <a:ln>
            <a:noFill/>
          </a:ln>
          <a:effectLst/>
          <a:extLst>
            <a:ext uri="{909E8E84-426E-40DD-AFC4-6F175D3DCCD1}"/>
            <a:ext uri="{91240B29-F687-4F45-9708-019B960494DF}"/>
            <a:ext uri="{AF507438-7753-43E0-B8FC-AC1667EBCBE1}"/>
          </a:extLst>
        </p:spPr>
        <p:txBody>
          <a:bodyPr vert="horz" wrap="square" lIns="185022" tIns="92511" rIns="185022" bIns="92511" numCol="1" anchor="t" anchorCtr="0" compatLnSpc="1">
            <a:prstTxWarp prst="textNoShape">
              <a:avLst/>
            </a:prstTxWarp>
          </a:bodyPr>
          <a:lstStyle>
            <a:lvl1pPr>
              <a:defRPr sz="2800"/>
            </a:lvl1pPr>
          </a:lstStyle>
          <a:p>
            <a:endParaRPr lang="fr-FR"/>
          </a:p>
        </p:txBody>
      </p:sp>
      <p:sp>
        <p:nvSpPr>
          <p:cNvPr id="1029" name="Rectangle 5"/>
          <p:cNvSpPr>
            <a:spLocks noGrp="1" noChangeArrowheads="1"/>
          </p:cNvSpPr>
          <p:nvPr>
            <p:ph type="ftr" sz="quarter" idx="3"/>
          </p:nvPr>
        </p:nvSpPr>
        <p:spPr bwMode="auto">
          <a:xfrm>
            <a:off x="7380288" y="9836150"/>
            <a:ext cx="6842125" cy="750888"/>
          </a:xfrm>
          <a:prstGeom prst="rect">
            <a:avLst/>
          </a:prstGeom>
          <a:noFill/>
          <a:ln>
            <a:noFill/>
          </a:ln>
          <a:effectLst/>
          <a:extLst>
            <a:ext uri="{909E8E84-426E-40DD-AFC4-6F175D3DCCD1}"/>
            <a:ext uri="{91240B29-F687-4F45-9708-019B960494DF}"/>
            <a:ext uri="{AF507438-7753-43E0-B8FC-AC1667EBCBE1}"/>
          </a:extLst>
        </p:spPr>
        <p:txBody>
          <a:bodyPr vert="horz" wrap="square" lIns="185022" tIns="92511" rIns="185022" bIns="92511" numCol="1" anchor="t" anchorCtr="0" compatLnSpc="1">
            <a:prstTxWarp prst="textNoShape">
              <a:avLst/>
            </a:prstTxWarp>
          </a:bodyPr>
          <a:lstStyle>
            <a:lvl1pPr algn="ctr">
              <a:defRPr sz="2800"/>
            </a:lvl1pPr>
          </a:lstStyle>
          <a:p>
            <a:endParaRPr lang="fr-FR"/>
          </a:p>
        </p:txBody>
      </p:sp>
      <p:sp>
        <p:nvSpPr>
          <p:cNvPr id="1030" name="Rectangle 6"/>
          <p:cNvSpPr>
            <a:spLocks noGrp="1" noChangeArrowheads="1"/>
          </p:cNvSpPr>
          <p:nvPr>
            <p:ph type="sldNum" sz="quarter" idx="4"/>
          </p:nvPr>
        </p:nvSpPr>
        <p:spPr bwMode="auto">
          <a:xfrm>
            <a:off x="15482888" y="9836150"/>
            <a:ext cx="5041900" cy="750888"/>
          </a:xfrm>
          <a:prstGeom prst="rect">
            <a:avLst/>
          </a:prstGeom>
          <a:noFill/>
          <a:ln>
            <a:noFill/>
          </a:ln>
          <a:effectLst/>
          <a:extLst>
            <a:ext uri="{909E8E84-426E-40DD-AFC4-6F175D3DCCD1}"/>
            <a:ext uri="{91240B29-F687-4F45-9708-019B960494DF}"/>
            <a:ext uri="{AF507438-7753-43E0-B8FC-AC1667EBCBE1}"/>
          </a:extLst>
        </p:spPr>
        <p:txBody>
          <a:bodyPr vert="horz" wrap="square" lIns="185022" tIns="92511" rIns="185022" bIns="92511" numCol="1" anchor="t" anchorCtr="0" compatLnSpc="1">
            <a:prstTxWarp prst="textNoShape">
              <a:avLst/>
            </a:prstTxWarp>
          </a:bodyPr>
          <a:lstStyle>
            <a:lvl1pPr algn="r">
              <a:defRPr sz="2800"/>
            </a:lvl1pPr>
          </a:lstStyle>
          <a:p>
            <a:fld id="{A391C3E3-274D-4730-98E0-A1113D9FBCFA}" type="slidenum">
              <a:rPr lang="fr-FR"/>
              <a:pPr/>
              <a:t>‹N°›</a:t>
            </a:fld>
            <a:endParaRPr lang="fr-FR"/>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defTabSz="1851025" rtl="0" eaLnBrk="0" fontAlgn="base" hangingPunct="0">
        <a:spcBef>
          <a:spcPct val="0"/>
        </a:spcBef>
        <a:spcAft>
          <a:spcPct val="0"/>
        </a:spcAft>
        <a:defRPr sz="8800">
          <a:solidFill>
            <a:schemeClr val="tx2"/>
          </a:solidFill>
          <a:latin typeface="+mj-lt"/>
          <a:ea typeface="+mj-ea"/>
          <a:cs typeface="+mj-cs"/>
        </a:defRPr>
      </a:lvl1pPr>
      <a:lvl2pPr algn="ctr" defTabSz="1851025" rtl="0" eaLnBrk="0" fontAlgn="base" hangingPunct="0">
        <a:spcBef>
          <a:spcPct val="0"/>
        </a:spcBef>
        <a:spcAft>
          <a:spcPct val="0"/>
        </a:spcAft>
        <a:defRPr sz="8800">
          <a:solidFill>
            <a:schemeClr val="tx2"/>
          </a:solidFill>
          <a:latin typeface="Arial" charset="0"/>
        </a:defRPr>
      </a:lvl2pPr>
      <a:lvl3pPr algn="ctr" defTabSz="1851025" rtl="0" eaLnBrk="0" fontAlgn="base" hangingPunct="0">
        <a:spcBef>
          <a:spcPct val="0"/>
        </a:spcBef>
        <a:spcAft>
          <a:spcPct val="0"/>
        </a:spcAft>
        <a:defRPr sz="8800">
          <a:solidFill>
            <a:schemeClr val="tx2"/>
          </a:solidFill>
          <a:latin typeface="Arial" charset="0"/>
        </a:defRPr>
      </a:lvl3pPr>
      <a:lvl4pPr algn="ctr" defTabSz="1851025" rtl="0" eaLnBrk="0" fontAlgn="base" hangingPunct="0">
        <a:spcBef>
          <a:spcPct val="0"/>
        </a:spcBef>
        <a:spcAft>
          <a:spcPct val="0"/>
        </a:spcAft>
        <a:defRPr sz="8800">
          <a:solidFill>
            <a:schemeClr val="tx2"/>
          </a:solidFill>
          <a:latin typeface="Arial" charset="0"/>
        </a:defRPr>
      </a:lvl4pPr>
      <a:lvl5pPr algn="ctr" defTabSz="1851025" rtl="0" eaLnBrk="0" fontAlgn="base" hangingPunct="0">
        <a:spcBef>
          <a:spcPct val="0"/>
        </a:spcBef>
        <a:spcAft>
          <a:spcPct val="0"/>
        </a:spcAft>
        <a:defRPr sz="8800">
          <a:solidFill>
            <a:schemeClr val="tx2"/>
          </a:solidFill>
          <a:latin typeface="Arial" charset="0"/>
        </a:defRPr>
      </a:lvl5pPr>
      <a:lvl6pPr marL="456955" algn="ctr" defTabSz="1851619" rtl="0" fontAlgn="base">
        <a:spcBef>
          <a:spcPct val="0"/>
        </a:spcBef>
        <a:spcAft>
          <a:spcPct val="0"/>
        </a:spcAft>
        <a:defRPr sz="8800">
          <a:solidFill>
            <a:schemeClr val="tx2"/>
          </a:solidFill>
          <a:latin typeface="Arial" charset="0"/>
        </a:defRPr>
      </a:lvl6pPr>
      <a:lvl7pPr marL="913910" algn="ctr" defTabSz="1851619" rtl="0" fontAlgn="base">
        <a:spcBef>
          <a:spcPct val="0"/>
        </a:spcBef>
        <a:spcAft>
          <a:spcPct val="0"/>
        </a:spcAft>
        <a:defRPr sz="8800">
          <a:solidFill>
            <a:schemeClr val="tx2"/>
          </a:solidFill>
          <a:latin typeface="Arial" charset="0"/>
        </a:defRPr>
      </a:lvl7pPr>
      <a:lvl8pPr marL="1370865" algn="ctr" defTabSz="1851619" rtl="0" fontAlgn="base">
        <a:spcBef>
          <a:spcPct val="0"/>
        </a:spcBef>
        <a:spcAft>
          <a:spcPct val="0"/>
        </a:spcAft>
        <a:defRPr sz="8800">
          <a:solidFill>
            <a:schemeClr val="tx2"/>
          </a:solidFill>
          <a:latin typeface="Arial" charset="0"/>
        </a:defRPr>
      </a:lvl8pPr>
      <a:lvl9pPr marL="1827819" algn="ctr" defTabSz="1851619" rtl="0" fontAlgn="base">
        <a:spcBef>
          <a:spcPct val="0"/>
        </a:spcBef>
        <a:spcAft>
          <a:spcPct val="0"/>
        </a:spcAft>
        <a:defRPr sz="8800">
          <a:solidFill>
            <a:schemeClr val="tx2"/>
          </a:solidFill>
          <a:latin typeface="Arial" charset="0"/>
        </a:defRPr>
      </a:lvl9pPr>
    </p:titleStyle>
    <p:bodyStyle>
      <a:lvl1pPr marL="692150" indent="-692150" algn="l" defTabSz="1851025" rtl="0" eaLnBrk="0" fontAlgn="base" hangingPunct="0">
        <a:spcBef>
          <a:spcPct val="20000"/>
        </a:spcBef>
        <a:spcAft>
          <a:spcPct val="0"/>
        </a:spcAft>
        <a:buChar char="•"/>
        <a:defRPr sz="6500">
          <a:solidFill>
            <a:schemeClr val="tx1"/>
          </a:solidFill>
          <a:latin typeface="+mn-lt"/>
          <a:ea typeface="+mn-ea"/>
          <a:cs typeface="+mn-cs"/>
        </a:defRPr>
      </a:lvl1pPr>
      <a:lvl2pPr marL="1503363" indent="-576263" algn="l" defTabSz="1851025" rtl="0" eaLnBrk="0" fontAlgn="base" hangingPunct="0">
        <a:spcBef>
          <a:spcPct val="20000"/>
        </a:spcBef>
        <a:spcAft>
          <a:spcPct val="0"/>
        </a:spcAft>
        <a:buChar char="–"/>
        <a:defRPr sz="5700">
          <a:solidFill>
            <a:schemeClr val="tx1"/>
          </a:solidFill>
          <a:latin typeface="+mn-lt"/>
        </a:defRPr>
      </a:lvl2pPr>
      <a:lvl3pPr marL="2314575" indent="-461963" algn="l" defTabSz="1851025" rtl="0" eaLnBrk="0" fontAlgn="base" hangingPunct="0">
        <a:spcBef>
          <a:spcPct val="20000"/>
        </a:spcBef>
        <a:spcAft>
          <a:spcPct val="0"/>
        </a:spcAft>
        <a:buChar char="•"/>
        <a:defRPr sz="4900">
          <a:solidFill>
            <a:schemeClr val="tx1"/>
          </a:solidFill>
          <a:latin typeface="+mn-lt"/>
        </a:defRPr>
      </a:lvl3pPr>
      <a:lvl4pPr marL="3235325" indent="-457200" algn="l" defTabSz="1851025" rtl="0" eaLnBrk="0" fontAlgn="base" hangingPunct="0">
        <a:spcBef>
          <a:spcPct val="20000"/>
        </a:spcBef>
        <a:spcAft>
          <a:spcPct val="0"/>
        </a:spcAft>
        <a:buChar char="–"/>
        <a:defRPr sz="4100">
          <a:solidFill>
            <a:schemeClr val="tx1"/>
          </a:solidFill>
          <a:latin typeface="+mn-lt"/>
        </a:defRPr>
      </a:lvl4pPr>
      <a:lvl5pPr marL="4162425" indent="-461963" algn="l" defTabSz="1851025" rtl="0" eaLnBrk="0" fontAlgn="base" hangingPunct="0">
        <a:spcBef>
          <a:spcPct val="20000"/>
        </a:spcBef>
        <a:spcAft>
          <a:spcPct val="0"/>
        </a:spcAft>
        <a:buChar char="»"/>
        <a:defRPr sz="4100">
          <a:solidFill>
            <a:schemeClr val="tx1"/>
          </a:solidFill>
          <a:latin typeface="+mn-lt"/>
        </a:defRPr>
      </a:lvl5pPr>
      <a:lvl6pPr marL="4620322" indent="-463302" algn="l" defTabSz="1851619" rtl="0" fontAlgn="base">
        <a:spcBef>
          <a:spcPct val="20000"/>
        </a:spcBef>
        <a:spcAft>
          <a:spcPct val="0"/>
        </a:spcAft>
        <a:buChar char="»"/>
        <a:defRPr sz="4100">
          <a:solidFill>
            <a:schemeClr val="tx1"/>
          </a:solidFill>
          <a:latin typeface="+mn-lt"/>
        </a:defRPr>
      </a:lvl6pPr>
      <a:lvl7pPr marL="5077276" indent="-463302" algn="l" defTabSz="1851619" rtl="0" fontAlgn="base">
        <a:spcBef>
          <a:spcPct val="20000"/>
        </a:spcBef>
        <a:spcAft>
          <a:spcPct val="0"/>
        </a:spcAft>
        <a:buChar char="»"/>
        <a:defRPr sz="4100">
          <a:solidFill>
            <a:schemeClr val="tx1"/>
          </a:solidFill>
          <a:latin typeface="+mn-lt"/>
        </a:defRPr>
      </a:lvl7pPr>
      <a:lvl8pPr marL="5534230" indent="-463302" algn="l" defTabSz="1851619" rtl="0" fontAlgn="base">
        <a:spcBef>
          <a:spcPct val="20000"/>
        </a:spcBef>
        <a:spcAft>
          <a:spcPct val="0"/>
        </a:spcAft>
        <a:buChar char="»"/>
        <a:defRPr sz="4100">
          <a:solidFill>
            <a:schemeClr val="tx1"/>
          </a:solidFill>
          <a:latin typeface="+mn-lt"/>
        </a:defRPr>
      </a:lvl8pPr>
      <a:lvl9pPr marL="5991186" indent="-463302" algn="l" defTabSz="1851619" rtl="0" fontAlgn="base">
        <a:spcBef>
          <a:spcPct val="20000"/>
        </a:spcBef>
        <a:spcAft>
          <a:spcPct val="0"/>
        </a:spcAft>
        <a:buChar char="»"/>
        <a:defRPr sz="4100">
          <a:solidFill>
            <a:schemeClr val="tx1"/>
          </a:solidFill>
          <a:latin typeface="+mn-lt"/>
        </a:defRPr>
      </a:lvl9pPr>
    </p:bodyStyle>
    <p:otherStyle>
      <a:defPPr>
        <a:defRPr lang="fr-FR"/>
      </a:defPPr>
      <a:lvl1pPr marL="0" algn="l" defTabSz="913910" rtl="0" eaLnBrk="1" latinLnBrk="0" hangingPunct="1">
        <a:defRPr sz="1800" kern="1200">
          <a:solidFill>
            <a:schemeClr val="tx1"/>
          </a:solidFill>
          <a:latin typeface="+mn-lt"/>
          <a:ea typeface="+mn-ea"/>
          <a:cs typeface="+mn-cs"/>
        </a:defRPr>
      </a:lvl1pPr>
      <a:lvl2pPr marL="456955" algn="l" defTabSz="913910" rtl="0" eaLnBrk="1" latinLnBrk="0" hangingPunct="1">
        <a:defRPr sz="1800" kern="1200">
          <a:solidFill>
            <a:schemeClr val="tx1"/>
          </a:solidFill>
          <a:latin typeface="+mn-lt"/>
          <a:ea typeface="+mn-ea"/>
          <a:cs typeface="+mn-cs"/>
        </a:defRPr>
      </a:lvl2pPr>
      <a:lvl3pPr marL="913910" algn="l" defTabSz="913910" rtl="0" eaLnBrk="1" latinLnBrk="0" hangingPunct="1">
        <a:defRPr sz="1800" kern="1200">
          <a:solidFill>
            <a:schemeClr val="tx1"/>
          </a:solidFill>
          <a:latin typeface="+mn-lt"/>
          <a:ea typeface="+mn-ea"/>
          <a:cs typeface="+mn-cs"/>
        </a:defRPr>
      </a:lvl3pPr>
      <a:lvl4pPr marL="1370865" algn="l" defTabSz="913910" rtl="0" eaLnBrk="1" latinLnBrk="0" hangingPunct="1">
        <a:defRPr sz="1800" kern="1200">
          <a:solidFill>
            <a:schemeClr val="tx1"/>
          </a:solidFill>
          <a:latin typeface="+mn-lt"/>
          <a:ea typeface="+mn-ea"/>
          <a:cs typeface="+mn-cs"/>
        </a:defRPr>
      </a:lvl4pPr>
      <a:lvl5pPr marL="1827819" algn="l" defTabSz="913910" rtl="0" eaLnBrk="1" latinLnBrk="0" hangingPunct="1">
        <a:defRPr sz="1800" kern="1200">
          <a:solidFill>
            <a:schemeClr val="tx1"/>
          </a:solidFill>
          <a:latin typeface="+mn-lt"/>
          <a:ea typeface="+mn-ea"/>
          <a:cs typeface="+mn-cs"/>
        </a:defRPr>
      </a:lvl5pPr>
      <a:lvl6pPr marL="2284774" algn="l" defTabSz="913910" rtl="0" eaLnBrk="1" latinLnBrk="0" hangingPunct="1">
        <a:defRPr sz="1800" kern="1200">
          <a:solidFill>
            <a:schemeClr val="tx1"/>
          </a:solidFill>
          <a:latin typeface="+mn-lt"/>
          <a:ea typeface="+mn-ea"/>
          <a:cs typeface="+mn-cs"/>
        </a:defRPr>
      </a:lvl6pPr>
      <a:lvl7pPr marL="2741729" algn="l" defTabSz="913910" rtl="0" eaLnBrk="1" latinLnBrk="0" hangingPunct="1">
        <a:defRPr sz="1800" kern="1200">
          <a:solidFill>
            <a:schemeClr val="tx1"/>
          </a:solidFill>
          <a:latin typeface="+mn-lt"/>
          <a:ea typeface="+mn-ea"/>
          <a:cs typeface="+mn-cs"/>
        </a:defRPr>
      </a:lvl7pPr>
      <a:lvl8pPr marL="3198684" algn="l" defTabSz="913910" rtl="0" eaLnBrk="1" latinLnBrk="0" hangingPunct="1">
        <a:defRPr sz="1800" kern="1200">
          <a:solidFill>
            <a:schemeClr val="tx1"/>
          </a:solidFill>
          <a:latin typeface="+mn-lt"/>
          <a:ea typeface="+mn-ea"/>
          <a:cs typeface="+mn-cs"/>
        </a:defRPr>
      </a:lvl8pPr>
      <a:lvl9pPr marL="3655638" algn="l" defTabSz="91391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notesSlide" Target="../notesSlides/notesSlide1.xml"/><Relationship Id="rId7"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5.png"/><Relationship Id="rId11" Type="http://schemas.openxmlformats.org/officeDocument/2006/relationships/package" Target="../embeddings/Microsoft_Excel_Worksheet21.xlsx"/><Relationship Id="rId5" Type="http://schemas.openxmlformats.org/officeDocument/2006/relationships/image" Target="../media/image4.png"/><Relationship Id="rId10" Type="http://schemas.openxmlformats.org/officeDocument/2006/relationships/oleObject" Target="../embeddings/oleObject1.bin"/><Relationship Id="rId4" Type="http://schemas.openxmlformats.org/officeDocument/2006/relationships/image" Target="../media/image3.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0" name="Rectangle 1126"/>
          <p:cNvSpPr>
            <a:spLocks noChangeArrowheads="1"/>
          </p:cNvSpPr>
          <p:nvPr/>
        </p:nvSpPr>
        <p:spPr bwMode="auto">
          <a:xfrm>
            <a:off x="7529513" y="4776788"/>
            <a:ext cx="6543675" cy="1727200"/>
          </a:xfrm>
          <a:prstGeom prst="rect">
            <a:avLst/>
          </a:prstGeom>
          <a:noFill/>
          <a:ln w="9525">
            <a:noFill/>
            <a:miter lim="800000"/>
            <a:headEnd/>
            <a:tailEnd/>
          </a:ln>
        </p:spPr>
        <p:txBody>
          <a:bodyPr wrap="none" lIns="91390" tIns="45696" rIns="91390" bIns="45696" anchor="ctr"/>
          <a:lstStyle/>
          <a:p>
            <a:endParaRPr lang="fr-FR"/>
          </a:p>
        </p:txBody>
      </p:sp>
      <p:sp>
        <p:nvSpPr>
          <p:cNvPr id="1081" name="Rectangle 1121"/>
          <p:cNvSpPr>
            <a:spLocks noChangeArrowheads="1"/>
          </p:cNvSpPr>
          <p:nvPr/>
        </p:nvSpPr>
        <p:spPr bwMode="auto">
          <a:xfrm>
            <a:off x="10037763" y="7023100"/>
            <a:ext cx="6542087" cy="3840163"/>
          </a:xfrm>
          <a:prstGeom prst="rect">
            <a:avLst/>
          </a:prstGeom>
          <a:noFill/>
          <a:ln w="9525">
            <a:noFill/>
            <a:miter lim="800000"/>
            <a:headEnd/>
            <a:tailEnd/>
          </a:ln>
        </p:spPr>
        <p:txBody>
          <a:bodyPr wrap="none" lIns="91390" tIns="45696" rIns="91390" bIns="45696" anchor="ctr"/>
          <a:lstStyle/>
          <a:p>
            <a:endParaRPr lang="fr-FR"/>
          </a:p>
        </p:txBody>
      </p:sp>
      <p:pic>
        <p:nvPicPr>
          <p:cNvPr id="1082" name="Picture 181" descr="logop"/>
          <p:cNvPicPr>
            <a:picLocks noChangeAspect="1" noChangeArrowheads="1"/>
          </p:cNvPicPr>
          <p:nvPr/>
        </p:nvPicPr>
        <p:blipFill>
          <a:blip r:embed="rId4"/>
          <a:srcRect/>
          <a:stretch>
            <a:fillRect/>
          </a:stretch>
        </p:blipFill>
        <p:spPr bwMode="auto">
          <a:xfrm>
            <a:off x="19824700" y="1763713"/>
            <a:ext cx="504825" cy="304800"/>
          </a:xfrm>
          <a:prstGeom prst="rect">
            <a:avLst/>
          </a:prstGeom>
          <a:noFill/>
          <a:ln w="9525">
            <a:noFill/>
            <a:miter lim="800000"/>
            <a:headEnd/>
            <a:tailEnd/>
          </a:ln>
        </p:spPr>
      </p:pic>
      <p:sp>
        <p:nvSpPr>
          <p:cNvPr id="1083" name="Rectangle 208"/>
          <p:cNvSpPr>
            <a:spLocks noChangeArrowheads="1"/>
          </p:cNvSpPr>
          <p:nvPr/>
        </p:nvSpPr>
        <p:spPr bwMode="auto">
          <a:xfrm>
            <a:off x="493713" y="209550"/>
            <a:ext cx="895350" cy="503238"/>
          </a:xfrm>
          <a:prstGeom prst="rect">
            <a:avLst/>
          </a:prstGeom>
          <a:noFill/>
          <a:ln w="9525">
            <a:noFill/>
            <a:miter lim="800000"/>
            <a:headEnd/>
            <a:tailEnd/>
          </a:ln>
        </p:spPr>
        <p:txBody>
          <a:bodyPr wrap="none" lIns="35758" tIns="17880" rIns="35758" bIns="17880" anchor="ctr"/>
          <a:lstStyle/>
          <a:p>
            <a:pPr algn="just" defTabSz="1851025"/>
            <a:r>
              <a:rPr lang="fr-FR" sz="2200"/>
              <a:t>K-876</a:t>
            </a:r>
          </a:p>
        </p:txBody>
      </p:sp>
      <p:sp>
        <p:nvSpPr>
          <p:cNvPr id="1084" name="Rectangle 211"/>
          <p:cNvSpPr>
            <a:spLocks noChangeArrowheads="1"/>
          </p:cNvSpPr>
          <p:nvPr/>
        </p:nvSpPr>
        <p:spPr bwMode="auto">
          <a:xfrm>
            <a:off x="1655763" y="296863"/>
            <a:ext cx="17487900" cy="1636712"/>
          </a:xfrm>
          <a:prstGeom prst="rect">
            <a:avLst/>
          </a:prstGeom>
          <a:gradFill rotWithShape="1">
            <a:gsLst>
              <a:gs pos="0">
                <a:srgbClr val="DDDDDD"/>
              </a:gs>
              <a:gs pos="100000">
                <a:srgbClr val="CCECFF"/>
              </a:gs>
            </a:gsLst>
            <a:lin ang="2700000" scaled="1"/>
          </a:gradFill>
          <a:ln w="25400">
            <a:solidFill>
              <a:schemeClr val="accent2"/>
            </a:solidFill>
            <a:miter lim="800000"/>
            <a:headEnd/>
            <a:tailEnd/>
          </a:ln>
        </p:spPr>
        <p:txBody>
          <a:bodyPr lIns="35758" tIns="17880" rIns="35758" bIns="17880" anchor="ctr">
            <a:spAutoFit/>
          </a:bodyPr>
          <a:lstStyle/>
          <a:p>
            <a:pPr algn="ctr" defTabSz="1851025"/>
            <a:endParaRPr lang="en-US" sz="800" b="1"/>
          </a:p>
          <a:p>
            <a:pPr algn="ctr" defTabSz="1851025"/>
            <a:r>
              <a:rPr lang="en-US" sz="2400"/>
              <a:t>Evaluation of targeted screening at patient admission for third-generation cephalosporin resistant </a:t>
            </a:r>
            <a:r>
              <a:rPr lang="en-US" sz="2400" i="1"/>
              <a:t>Enterobacteriaceae </a:t>
            </a:r>
            <a:r>
              <a:rPr lang="en-US" sz="2400"/>
              <a:t>(CRE)      in intensive care unit (ICU) : a quasi-experimental study</a:t>
            </a:r>
          </a:p>
          <a:p>
            <a:pPr algn="ctr" defTabSz="1851025"/>
            <a:r>
              <a:rPr lang="en-US" sz="1600"/>
              <a:t>Cédric Dananché</a:t>
            </a:r>
            <a:r>
              <a:rPr lang="en-US" sz="1600" baseline="30000"/>
              <a:t>1</a:t>
            </a:r>
            <a:r>
              <a:rPr lang="en-US" sz="1600"/>
              <a:t>, Thomas Bénet</a:t>
            </a:r>
            <a:r>
              <a:rPr lang="en-US" sz="1600" baseline="30000"/>
              <a:t>1,2</a:t>
            </a:r>
            <a:r>
              <a:rPr lang="en-US" sz="1600"/>
              <a:t>, Romain Hernu</a:t>
            </a:r>
            <a:r>
              <a:rPr lang="en-US" sz="1600" baseline="30000"/>
              <a:t>3</a:t>
            </a:r>
            <a:r>
              <a:rPr lang="en-US" sz="1600"/>
              <a:t>, Laurent Argaud</a:t>
            </a:r>
            <a:r>
              <a:rPr lang="en-US" sz="1600" baseline="30000"/>
              <a:t>3</a:t>
            </a:r>
            <a:r>
              <a:rPr lang="en-US" sz="1600"/>
              <a:t>, Bernard Allaouchiche</a:t>
            </a:r>
            <a:r>
              <a:rPr lang="en-US" sz="1600" baseline="30000"/>
              <a:t>4</a:t>
            </a:r>
            <a:r>
              <a:rPr lang="en-US" sz="1600"/>
              <a:t>, Olivier Dauwalder</a:t>
            </a:r>
            <a:r>
              <a:rPr lang="en-US" sz="1600" baseline="30000"/>
              <a:t>5</a:t>
            </a:r>
            <a:r>
              <a:rPr lang="en-US" sz="1600"/>
              <a:t>, François Vandenesch</a:t>
            </a:r>
            <a:r>
              <a:rPr lang="en-US" sz="1600" baseline="30000"/>
              <a:t>5</a:t>
            </a:r>
            <a:r>
              <a:rPr lang="en-US" sz="1600"/>
              <a:t>, and Philippe Vanhems</a:t>
            </a:r>
            <a:r>
              <a:rPr lang="en-US" sz="1600" baseline="30000"/>
              <a:t>1,2*</a:t>
            </a:r>
            <a:endParaRPr lang="fr-FR" sz="1600"/>
          </a:p>
          <a:p>
            <a:pPr algn="ctr" defTabSz="1851025"/>
            <a:r>
              <a:rPr lang="en-US" sz="1200" baseline="30000"/>
              <a:t>1</a:t>
            </a:r>
            <a:r>
              <a:rPr lang="en-US" sz="1200"/>
              <a:t>Infection Control and Epidemiology Unit, Edouard Herriot Hospital, </a:t>
            </a:r>
            <a:r>
              <a:rPr lang="en-US" sz="1200" baseline="30000"/>
              <a:t>2</a:t>
            </a:r>
            <a:r>
              <a:rPr lang="en-US" sz="1200"/>
              <a:t>Epidemiology and Public Health Group, CNRS, UMR 5558, University of Lyon 1, </a:t>
            </a:r>
            <a:r>
              <a:rPr lang="en-US" sz="1200" baseline="30000"/>
              <a:t>3</a:t>
            </a:r>
            <a:r>
              <a:rPr lang="en-US" sz="1200"/>
              <a:t>Medical Intensive Care Unit, Edouard Herriot Hospital, </a:t>
            </a:r>
            <a:r>
              <a:rPr lang="en-US" sz="1200" baseline="30000"/>
              <a:t>4</a:t>
            </a:r>
            <a:r>
              <a:rPr lang="en-US" sz="1200"/>
              <a:t>Intensive Care Unit, Edouard Herriot Hospital, </a:t>
            </a:r>
            <a:r>
              <a:rPr lang="en-US" sz="1200" baseline="30000"/>
              <a:t>5</a:t>
            </a:r>
            <a:r>
              <a:rPr lang="en-US" sz="1200"/>
              <a:t>Departement of Microbiology, East Hospital Complex, Hospices Civils de Lyon, Lyon, France.</a:t>
            </a:r>
            <a:endParaRPr lang="fr-FR" sz="1200"/>
          </a:p>
          <a:p>
            <a:pPr algn="ctr" defTabSz="1851025"/>
            <a:endParaRPr lang="fr-FR" sz="800"/>
          </a:p>
        </p:txBody>
      </p:sp>
      <p:sp>
        <p:nvSpPr>
          <p:cNvPr id="2059" name="Rectangle 214"/>
          <p:cNvSpPr>
            <a:spLocks noChangeArrowheads="1"/>
          </p:cNvSpPr>
          <p:nvPr/>
        </p:nvSpPr>
        <p:spPr bwMode="auto">
          <a:xfrm>
            <a:off x="149225" y="6959600"/>
            <a:ext cx="5878513" cy="3457575"/>
          </a:xfrm>
          <a:prstGeom prst="rect">
            <a:avLst/>
          </a:prstGeom>
          <a:noFill/>
          <a:ln w="9525">
            <a:solidFill>
              <a:srgbClr val="0000FF"/>
            </a:solidFill>
            <a:miter lim="800000"/>
            <a:headEnd/>
            <a:tailEnd/>
          </a:ln>
          <a:effectLst/>
        </p:spPr>
        <p:txBody>
          <a:bodyPr lIns="71523" tIns="35761" rIns="71523" bIns="35761" anchor="ctr">
            <a:spAutoFit/>
          </a:bodyPr>
          <a:lstStyle/>
          <a:p>
            <a:pPr algn="ctr" defTabSz="715580">
              <a:defRPr/>
            </a:pPr>
            <a:r>
              <a:rPr lang="fr-FR" sz="1600" b="1" u="sng" dirty="0">
                <a:solidFill>
                  <a:schemeClr val="accent2"/>
                </a:solidFill>
                <a:cs typeface="Times New Roman" pitchFamily="18" charset="0"/>
              </a:rPr>
              <a:t>Introduction</a:t>
            </a:r>
          </a:p>
          <a:p>
            <a:pPr algn="ctr" defTabSz="715580">
              <a:defRPr/>
            </a:pPr>
            <a:endParaRPr lang="en-US" sz="800" dirty="0">
              <a:solidFill>
                <a:srgbClr val="000000"/>
              </a:solidFill>
              <a:cs typeface="Times New Roman" pitchFamily="18" charset="0"/>
            </a:endParaRPr>
          </a:p>
          <a:p>
            <a:pPr marL="285597" indent="-285597" algn="just" defTabSz="715580">
              <a:buFontTx/>
              <a:buChar char="-"/>
              <a:defRPr/>
            </a:pPr>
            <a:r>
              <a:rPr lang="en-US" sz="1400" dirty="0">
                <a:solidFill>
                  <a:srgbClr val="000000"/>
                </a:solidFill>
                <a:cs typeface="Times New Roman" pitchFamily="18" charset="0"/>
              </a:rPr>
              <a:t>Third-generation cephalosporin resistant </a:t>
            </a:r>
            <a:r>
              <a:rPr lang="en-US" sz="1400" i="1" dirty="0" err="1">
                <a:solidFill>
                  <a:srgbClr val="000000"/>
                </a:solidFill>
                <a:cs typeface="Times New Roman" pitchFamily="18" charset="0"/>
              </a:rPr>
              <a:t>Enterobacteriaceae</a:t>
            </a:r>
            <a:r>
              <a:rPr lang="en-US" sz="1400" dirty="0">
                <a:solidFill>
                  <a:srgbClr val="000000"/>
                </a:solidFill>
                <a:cs typeface="Times New Roman" pitchFamily="18" charset="0"/>
              </a:rPr>
              <a:t> (CRE) and particularly extended-spectrum </a:t>
            </a:r>
            <a:r>
              <a:rPr lang="el-GR" sz="1400" dirty="0">
                <a:solidFill>
                  <a:srgbClr val="000000"/>
                </a:solidFill>
                <a:cs typeface="Times New Roman" pitchFamily="18" charset="0"/>
              </a:rPr>
              <a:t>β-</a:t>
            </a:r>
            <a:r>
              <a:rPr lang="en-US" sz="1400" dirty="0" err="1">
                <a:solidFill>
                  <a:srgbClr val="000000"/>
                </a:solidFill>
                <a:cs typeface="Times New Roman" pitchFamily="18" charset="0"/>
              </a:rPr>
              <a:t>lactamase</a:t>
            </a:r>
            <a:r>
              <a:rPr lang="en-US" sz="1400" dirty="0">
                <a:solidFill>
                  <a:srgbClr val="000000"/>
                </a:solidFill>
                <a:cs typeface="Times New Roman" pitchFamily="18" charset="0"/>
              </a:rPr>
              <a:t> producing </a:t>
            </a:r>
            <a:r>
              <a:rPr lang="en-US" sz="1400" i="1" dirty="0" err="1">
                <a:solidFill>
                  <a:srgbClr val="000000"/>
                </a:solidFill>
                <a:cs typeface="Times New Roman" pitchFamily="18" charset="0"/>
              </a:rPr>
              <a:t>Enterobacteriaceae</a:t>
            </a:r>
            <a:r>
              <a:rPr lang="en-US" sz="1400" dirty="0">
                <a:solidFill>
                  <a:srgbClr val="000000"/>
                </a:solidFill>
                <a:cs typeface="Times New Roman" pitchFamily="18" charset="0"/>
              </a:rPr>
              <a:t> (ESBL-E) have become a global concern.</a:t>
            </a:r>
          </a:p>
          <a:p>
            <a:pPr marL="285597" indent="-285597" algn="just" defTabSz="715580">
              <a:buFontTx/>
              <a:buChar char="-"/>
              <a:defRPr/>
            </a:pPr>
            <a:r>
              <a:rPr lang="en-US" sz="1400" dirty="0">
                <a:solidFill>
                  <a:srgbClr val="000000"/>
                </a:solidFill>
                <a:cs typeface="Times New Roman" pitchFamily="18" charset="0"/>
              </a:rPr>
              <a:t>The optimal infection control strategies to control their spread still remain unclear.</a:t>
            </a:r>
          </a:p>
          <a:p>
            <a:pPr marL="285597" indent="-285597" algn="just" defTabSz="715580">
              <a:buFontTx/>
              <a:buChar char="-"/>
              <a:defRPr/>
            </a:pPr>
            <a:r>
              <a:rPr lang="en-US" sz="1400" dirty="0">
                <a:solidFill>
                  <a:srgbClr val="000000"/>
                </a:solidFill>
                <a:cs typeface="Times New Roman" pitchFamily="18" charset="0"/>
              </a:rPr>
              <a:t>The interest of universal screening is unclear in the absence of outbreak. Universal screening is costly and may not be needed.</a:t>
            </a:r>
          </a:p>
          <a:p>
            <a:pPr marL="285597" indent="-285597" algn="just" defTabSz="715580">
              <a:buFontTx/>
              <a:buChar char="-"/>
              <a:defRPr/>
            </a:pPr>
            <a:r>
              <a:rPr lang="en-US" sz="1400" dirty="0">
                <a:solidFill>
                  <a:srgbClr val="000000"/>
                </a:solidFill>
                <a:cs typeface="Times New Roman" pitchFamily="18" charset="0"/>
              </a:rPr>
              <a:t>An option in intensive care unit (ICU) can be a targeted surveillance on high-risk patients. </a:t>
            </a:r>
          </a:p>
          <a:p>
            <a:pPr marL="285597" indent="-285597" algn="just" defTabSz="715580">
              <a:buFontTx/>
              <a:buChar char="-"/>
              <a:defRPr/>
            </a:pPr>
            <a:r>
              <a:rPr lang="en-US" sz="1400" dirty="0">
                <a:solidFill>
                  <a:srgbClr val="000000"/>
                </a:solidFill>
                <a:cs typeface="Times New Roman" pitchFamily="18" charset="0"/>
              </a:rPr>
              <a:t>We hypothesized that a targeted screening policy may have an impact on: (1) CRE health-associated infections (HAI) incidence rate (2) proportion of screened patients with positive results for CRE. </a:t>
            </a:r>
          </a:p>
          <a:p>
            <a:pPr marL="285597" indent="-285597" algn="just" defTabSz="715580">
              <a:buFontTx/>
              <a:buChar char="-"/>
              <a:defRPr/>
            </a:pPr>
            <a:r>
              <a:rPr lang="en-US" sz="1400" dirty="0">
                <a:solidFill>
                  <a:srgbClr val="000000"/>
                </a:solidFill>
                <a:cs typeface="Times New Roman" pitchFamily="18" charset="0"/>
              </a:rPr>
              <a:t>The objective was to confirm the hypothesis with a quasi-experimental study.</a:t>
            </a:r>
          </a:p>
        </p:txBody>
      </p:sp>
      <p:sp>
        <p:nvSpPr>
          <p:cNvPr id="2060" name="Rectangle 215"/>
          <p:cNvSpPr>
            <a:spLocks noChangeArrowheads="1"/>
          </p:cNvSpPr>
          <p:nvPr/>
        </p:nvSpPr>
        <p:spPr bwMode="auto">
          <a:xfrm>
            <a:off x="6192838" y="2052638"/>
            <a:ext cx="10296525" cy="2811462"/>
          </a:xfrm>
          <a:prstGeom prst="rect">
            <a:avLst/>
          </a:prstGeom>
          <a:noFill/>
          <a:ln w="9525">
            <a:solidFill>
              <a:srgbClr val="0000FF"/>
            </a:solidFill>
            <a:miter lim="800000"/>
            <a:headEnd/>
            <a:tailEnd/>
          </a:ln>
          <a:effectLst/>
        </p:spPr>
        <p:txBody>
          <a:bodyPr lIns="71523" tIns="35761" rIns="71523" bIns="35761" anchor="ctr">
            <a:spAutoFit/>
          </a:bodyPr>
          <a:lstStyle/>
          <a:p>
            <a:pPr algn="ctr" defTabSz="715580">
              <a:defRPr/>
            </a:pPr>
            <a:r>
              <a:rPr lang="fr-FR" sz="1600" b="1" u="sng" dirty="0" err="1">
                <a:solidFill>
                  <a:schemeClr val="accent2"/>
                </a:solidFill>
                <a:cs typeface="Times New Roman" pitchFamily="18" charset="0"/>
              </a:rPr>
              <a:t>Methods</a:t>
            </a:r>
            <a:endParaRPr lang="fr-FR" sz="1600" b="1" u="sng" dirty="0">
              <a:solidFill>
                <a:schemeClr val="accent2"/>
              </a:solidFill>
              <a:cs typeface="Times New Roman" pitchFamily="18" charset="0"/>
            </a:endParaRPr>
          </a:p>
          <a:p>
            <a:pPr algn="ctr" defTabSz="715580">
              <a:defRPr/>
            </a:pPr>
            <a:endParaRPr lang="fr-FR" sz="800" b="1" u="sng" dirty="0">
              <a:solidFill>
                <a:schemeClr val="accent2"/>
              </a:solidFill>
              <a:cs typeface="Times New Roman" pitchFamily="18" charset="0"/>
            </a:endParaRPr>
          </a:p>
          <a:p>
            <a:pPr marL="285597" indent="-285597" algn="just" defTabSz="715580">
              <a:buFontTx/>
              <a:buChar char="-"/>
              <a:defRPr/>
            </a:pPr>
            <a:r>
              <a:rPr lang="en-US" sz="1400" dirty="0">
                <a:solidFill>
                  <a:srgbClr val="000000"/>
                </a:solidFill>
                <a:cs typeface="Times New Roman" pitchFamily="18" charset="0"/>
              </a:rPr>
              <a:t>A quasi-experimental study with intervention group (unit A) and control group (unit B) was carried out at </a:t>
            </a:r>
            <a:r>
              <a:rPr lang="en-US" sz="1400" dirty="0" err="1">
                <a:solidFill>
                  <a:srgbClr val="000000"/>
                </a:solidFill>
                <a:cs typeface="Times New Roman" pitchFamily="18" charset="0"/>
              </a:rPr>
              <a:t>Edouard</a:t>
            </a:r>
            <a:r>
              <a:rPr lang="en-US" sz="1400" dirty="0">
                <a:solidFill>
                  <a:srgbClr val="000000"/>
                </a:solidFill>
                <a:cs typeface="Times New Roman" pitchFamily="18" charset="0"/>
              </a:rPr>
              <a:t> Herriot Hospital (Lyon, France) between 01/01/2008 and 12/31/2011 (</a:t>
            </a:r>
            <a:r>
              <a:rPr lang="en-US" sz="1400" b="1" dirty="0">
                <a:solidFill>
                  <a:srgbClr val="000000"/>
                </a:solidFill>
                <a:cs typeface="Times New Roman" pitchFamily="18" charset="0"/>
              </a:rPr>
              <a:t>Figure 1</a:t>
            </a:r>
            <a:r>
              <a:rPr lang="en-US" sz="1400" dirty="0">
                <a:solidFill>
                  <a:srgbClr val="000000"/>
                </a:solidFill>
                <a:cs typeface="Times New Roman" pitchFamily="18" charset="0"/>
              </a:rPr>
              <a:t>).</a:t>
            </a:r>
          </a:p>
          <a:p>
            <a:pPr marL="285597" indent="-285597" algn="just" defTabSz="715580">
              <a:buFontTx/>
              <a:buChar char="-"/>
              <a:defRPr/>
            </a:pPr>
            <a:r>
              <a:rPr lang="en-US" sz="1400" dirty="0">
                <a:cs typeface="+mn-cs"/>
              </a:rPr>
              <a:t>Intervention: targeted screening for CRE at admission for patients previously hospitalized. Patients were placed in contact isolation pending the results. If samples were negative for CRE, rectal swabs were renewed weekly until patient discharge.</a:t>
            </a:r>
          </a:p>
          <a:p>
            <a:pPr marL="285597" indent="-285597" algn="just" defTabSz="715580">
              <a:buFontTx/>
              <a:buChar char="-"/>
              <a:defRPr/>
            </a:pPr>
            <a:r>
              <a:rPr lang="en-US" sz="1400" dirty="0">
                <a:solidFill>
                  <a:srgbClr val="000000"/>
                </a:solidFill>
                <a:cs typeface="Times New Roman" pitchFamily="18" charset="0"/>
              </a:rPr>
              <a:t>HAI (pneumonia, urinary tract infections and bacteremia) were defined according to the French national guidelines, which conformed to ECDC definitions. Data were prospectively collected on behalf the national surveillance network.</a:t>
            </a:r>
          </a:p>
          <a:p>
            <a:pPr marL="285597" indent="-285597" algn="just" defTabSz="715580">
              <a:buFontTx/>
              <a:buChar char="-"/>
              <a:defRPr/>
            </a:pPr>
            <a:r>
              <a:rPr lang="en-US" sz="1400" dirty="0">
                <a:cs typeface="+mn-cs"/>
              </a:rPr>
              <a:t>Rectal swabs were used to detect CRE. Screens were plated onto 5 mg/L </a:t>
            </a:r>
            <a:r>
              <a:rPr lang="en-US" sz="1400" dirty="0" err="1">
                <a:cs typeface="+mn-cs"/>
              </a:rPr>
              <a:t>ceftazidime</a:t>
            </a:r>
            <a:r>
              <a:rPr lang="en-US" sz="1400" dirty="0">
                <a:cs typeface="+mn-cs"/>
              </a:rPr>
              <a:t> based Mueller-Hinton media. All colonies with growth on this media were identified.</a:t>
            </a:r>
            <a:r>
              <a:rPr lang="fr-FR" sz="1400" dirty="0">
                <a:cs typeface="+mn-cs"/>
              </a:rPr>
              <a:t> </a:t>
            </a:r>
            <a:r>
              <a:rPr lang="en-US" sz="1400" dirty="0">
                <a:cs typeface="+mn-cs"/>
              </a:rPr>
              <a:t>A carrier was defined as a patient from whom CRE were recovered from at least one screening sample.</a:t>
            </a:r>
            <a:r>
              <a:rPr lang="fr-FR" sz="1400" dirty="0">
                <a:cs typeface="+mn-cs"/>
              </a:rPr>
              <a:t>  </a:t>
            </a:r>
            <a:endParaRPr lang="en-US" sz="1400" dirty="0">
              <a:solidFill>
                <a:srgbClr val="000000"/>
              </a:solidFill>
              <a:cs typeface="Times New Roman" pitchFamily="18" charset="0"/>
            </a:endParaRPr>
          </a:p>
          <a:p>
            <a:pPr marL="285597" indent="-285597" algn="just" defTabSz="715580">
              <a:buFontTx/>
              <a:buChar char="-"/>
              <a:defRPr/>
            </a:pPr>
            <a:r>
              <a:rPr lang="en-US" sz="1400" dirty="0">
                <a:solidFill>
                  <a:srgbClr val="000000"/>
                </a:solidFill>
                <a:cs typeface="Times New Roman" pitchFamily="18" charset="0"/>
              </a:rPr>
              <a:t>Incidence rate ratio (IRRs) were calculated by multivariate analysis using a multivariate Poisson regression. Incidence was expressed as the number of HAI / 1,000 patient-days at risk.</a:t>
            </a:r>
          </a:p>
        </p:txBody>
      </p:sp>
      <p:sp>
        <p:nvSpPr>
          <p:cNvPr id="2061" name="Rectangle 216"/>
          <p:cNvSpPr>
            <a:spLocks noChangeArrowheads="1"/>
          </p:cNvSpPr>
          <p:nvPr/>
        </p:nvSpPr>
        <p:spPr bwMode="auto">
          <a:xfrm>
            <a:off x="6192838" y="4895850"/>
            <a:ext cx="14752637" cy="1951038"/>
          </a:xfrm>
          <a:prstGeom prst="rect">
            <a:avLst/>
          </a:prstGeom>
          <a:noFill/>
          <a:ln w="9525">
            <a:solidFill>
              <a:srgbClr val="0000FF"/>
            </a:solidFill>
            <a:miter lim="800000"/>
            <a:headEnd/>
            <a:tailEnd/>
          </a:ln>
          <a:effectLst/>
        </p:spPr>
        <p:txBody>
          <a:bodyPr lIns="71523" tIns="35761" rIns="71523" bIns="35761" anchor="ctr">
            <a:spAutoFit/>
          </a:bodyPr>
          <a:lstStyle/>
          <a:p>
            <a:pPr algn="ctr" defTabSz="715580">
              <a:defRPr/>
            </a:pPr>
            <a:r>
              <a:rPr lang="fr-FR" sz="1600" b="1" u="sng" dirty="0" err="1">
                <a:solidFill>
                  <a:schemeClr val="accent2"/>
                </a:solidFill>
                <a:cs typeface="Times New Roman" pitchFamily="18" charset="0"/>
              </a:rPr>
              <a:t>Results</a:t>
            </a:r>
            <a:endParaRPr lang="fr-FR" sz="1600" b="1" u="sng" dirty="0">
              <a:solidFill>
                <a:schemeClr val="accent2"/>
              </a:solidFill>
              <a:cs typeface="Times New Roman" pitchFamily="18" charset="0"/>
            </a:endParaRPr>
          </a:p>
          <a:p>
            <a:pPr algn="ctr" defTabSz="715580">
              <a:defRPr/>
            </a:pPr>
            <a:endParaRPr lang="fr-FR" sz="800" b="1" u="sng" dirty="0">
              <a:solidFill>
                <a:schemeClr val="accent2"/>
              </a:solidFill>
              <a:cs typeface="Times New Roman" pitchFamily="18" charset="0"/>
            </a:endParaRPr>
          </a:p>
          <a:p>
            <a:pPr marL="285597" indent="-285597" algn="just" defTabSz="715580">
              <a:buFontTx/>
              <a:buChar char="-"/>
              <a:defRPr/>
            </a:pPr>
            <a:r>
              <a:rPr lang="fr-FR" sz="1400" dirty="0" err="1">
                <a:cs typeface="+mn-cs"/>
              </a:rPr>
              <a:t>Overall</a:t>
            </a:r>
            <a:r>
              <a:rPr lang="fr-FR" sz="1400" dirty="0">
                <a:cs typeface="+mn-cs"/>
              </a:rPr>
              <a:t>, </a:t>
            </a:r>
            <a:r>
              <a:rPr lang="fr-FR" sz="1400" dirty="0">
                <a:cs typeface="+mn-cs"/>
              </a:rPr>
              <a:t>2,558 </a:t>
            </a:r>
            <a:r>
              <a:rPr lang="fr-FR" sz="1400" dirty="0">
                <a:cs typeface="+mn-cs"/>
              </a:rPr>
              <a:t>patients </a:t>
            </a:r>
            <a:r>
              <a:rPr lang="fr-FR" sz="1400" dirty="0" err="1">
                <a:cs typeface="+mn-cs"/>
              </a:rPr>
              <a:t>counting</a:t>
            </a:r>
            <a:r>
              <a:rPr lang="fr-FR" sz="1400" dirty="0">
                <a:cs typeface="+mn-cs"/>
              </a:rPr>
              <a:t> for </a:t>
            </a:r>
            <a:r>
              <a:rPr lang="fr-FR" sz="1400" dirty="0">
                <a:cs typeface="+mn-cs"/>
              </a:rPr>
              <a:t>25,769 </a:t>
            </a:r>
            <a:r>
              <a:rPr lang="fr-FR" sz="1400" dirty="0">
                <a:cs typeface="+mn-cs"/>
              </a:rPr>
              <a:t>patients-</a:t>
            </a:r>
            <a:r>
              <a:rPr lang="fr-FR" sz="1400" dirty="0" err="1">
                <a:cs typeface="+mn-cs"/>
              </a:rPr>
              <a:t>days</a:t>
            </a:r>
            <a:r>
              <a:rPr lang="fr-FR" sz="1400" dirty="0">
                <a:cs typeface="+mn-cs"/>
              </a:rPr>
              <a:t> </a:t>
            </a:r>
            <a:r>
              <a:rPr lang="fr-FR" sz="1400" dirty="0" err="1">
                <a:cs typeface="+mn-cs"/>
              </a:rPr>
              <a:t>were</a:t>
            </a:r>
            <a:r>
              <a:rPr lang="fr-FR" sz="1400" dirty="0">
                <a:cs typeface="+mn-cs"/>
              </a:rPr>
              <a:t> </a:t>
            </a:r>
            <a:r>
              <a:rPr lang="fr-FR" sz="1400" dirty="0" err="1">
                <a:cs typeface="+mn-cs"/>
              </a:rPr>
              <a:t>analyzed</a:t>
            </a:r>
            <a:r>
              <a:rPr lang="fr-FR" sz="1400" dirty="0">
                <a:cs typeface="+mn-cs"/>
              </a:rPr>
              <a:t>. </a:t>
            </a:r>
            <a:r>
              <a:rPr lang="fr-FR" sz="1400" dirty="0">
                <a:cs typeface="+mn-cs"/>
              </a:rPr>
              <a:t>86 </a:t>
            </a:r>
            <a:r>
              <a:rPr lang="fr-FR" sz="1400" dirty="0">
                <a:cs typeface="+mn-cs"/>
              </a:rPr>
              <a:t>(3.4%) patients </a:t>
            </a:r>
            <a:r>
              <a:rPr lang="fr-FR" sz="1400" dirty="0" err="1">
                <a:cs typeface="+mn-cs"/>
              </a:rPr>
              <a:t>developed</a:t>
            </a:r>
            <a:r>
              <a:rPr lang="fr-FR" sz="1400" dirty="0">
                <a:cs typeface="+mn-cs"/>
              </a:rPr>
              <a:t> a CRE HAI.</a:t>
            </a:r>
          </a:p>
          <a:p>
            <a:pPr marL="285597" indent="-285597" algn="just" defTabSz="715580">
              <a:buFontTx/>
              <a:buChar char="-"/>
              <a:defRPr/>
            </a:pPr>
            <a:r>
              <a:rPr lang="fr-FR" sz="1400" dirty="0">
                <a:cs typeface="+mn-cs"/>
              </a:rPr>
              <a:t>In </a:t>
            </a:r>
            <a:r>
              <a:rPr lang="fr-FR" sz="1400" dirty="0" err="1">
                <a:cs typeface="+mn-cs"/>
              </a:rPr>
              <a:t>both</a:t>
            </a:r>
            <a:r>
              <a:rPr lang="fr-FR" sz="1400" dirty="0">
                <a:cs typeface="+mn-cs"/>
              </a:rPr>
              <a:t> </a:t>
            </a:r>
            <a:r>
              <a:rPr lang="fr-FR" sz="1400" dirty="0" err="1">
                <a:cs typeface="+mn-cs"/>
              </a:rPr>
              <a:t>ICUs</a:t>
            </a:r>
            <a:r>
              <a:rPr lang="fr-FR" sz="1400" dirty="0">
                <a:cs typeface="+mn-cs"/>
              </a:rPr>
              <a:t>, incidence for </a:t>
            </a:r>
            <a:r>
              <a:rPr lang="fr-FR" sz="1400" dirty="0" err="1">
                <a:cs typeface="+mn-cs"/>
              </a:rPr>
              <a:t>overall</a:t>
            </a:r>
            <a:r>
              <a:rPr lang="fr-FR" sz="1400" dirty="0">
                <a:cs typeface="+mn-cs"/>
              </a:rPr>
              <a:t> HAI </a:t>
            </a:r>
            <a:r>
              <a:rPr lang="fr-FR" sz="1400" dirty="0" err="1">
                <a:cs typeface="+mn-cs"/>
              </a:rPr>
              <a:t>remained</a:t>
            </a:r>
            <a:r>
              <a:rPr lang="fr-FR" sz="1400" dirty="0">
                <a:cs typeface="+mn-cs"/>
              </a:rPr>
              <a:t> stable </a:t>
            </a:r>
            <a:r>
              <a:rPr lang="fr-FR" sz="1400" dirty="0" err="1">
                <a:cs typeface="+mn-cs"/>
              </a:rPr>
              <a:t>during</a:t>
            </a:r>
            <a:r>
              <a:rPr lang="fr-FR" sz="1400" dirty="0">
                <a:cs typeface="+mn-cs"/>
              </a:rPr>
              <a:t> </a:t>
            </a:r>
            <a:r>
              <a:rPr lang="fr-FR" sz="1400" dirty="0" err="1">
                <a:cs typeface="+mn-cs"/>
              </a:rPr>
              <a:t>period</a:t>
            </a:r>
            <a:r>
              <a:rPr lang="fr-FR" sz="1400" dirty="0">
                <a:cs typeface="+mn-cs"/>
              </a:rPr>
              <a:t> #1 </a:t>
            </a:r>
            <a:r>
              <a:rPr lang="fr-FR" sz="1400" dirty="0" err="1">
                <a:cs typeface="+mn-cs"/>
              </a:rPr>
              <a:t>compared</a:t>
            </a:r>
            <a:r>
              <a:rPr lang="fr-FR" sz="1400" dirty="0">
                <a:cs typeface="+mn-cs"/>
              </a:rPr>
              <a:t> to </a:t>
            </a:r>
            <a:r>
              <a:rPr lang="fr-FR" sz="1400" dirty="0" err="1">
                <a:cs typeface="+mn-cs"/>
              </a:rPr>
              <a:t>period</a:t>
            </a:r>
            <a:r>
              <a:rPr lang="fr-FR" sz="1400" dirty="0">
                <a:cs typeface="+mn-cs"/>
              </a:rPr>
              <a:t> #2 (</a:t>
            </a:r>
            <a:r>
              <a:rPr lang="fr-FR" sz="1400" dirty="0">
                <a:cs typeface="+mn-cs"/>
              </a:rPr>
              <a:t>p=0.3 </a:t>
            </a:r>
            <a:r>
              <a:rPr lang="fr-FR" sz="1400" dirty="0">
                <a:cs typeface="+mn-cs"/>
              </a:rPr>
              <a:t>in unit A, </a:t>
            </a:r>
            <a:r>
              <a:rPr lang="fr-FR" sz="1400" dirty="0">
                <a:cs typeface="+mn-cs"/>
              </a:rPr>
              <a:t>p=0.7 </a:t>
            </a:r>
            <a:r>
              <a:rPr lang="fr-FR" sz="1400" dirty="0">
                <a:cs typeface="+mn-cs"/>
              </a:rPr>
              <a:t>in unit B).</a:t>
            </a:r>
          </a:p>
          <a:p>
            <a:pPr marL="285597" indent="-285597" algn="just" defTabSz="715580">
              <a:buFontTx/>
              <a:buChar char="-"/>
              <a:defRPr/>
            </a:pPr>
            <a:r>
              <a:rPr lang="fr-FR" sz="1400" dirty="0">
                <a:cs typeface="+mn-cs"/>
              </a:rPr>
              <a:t>In unit A, incidence rate for CRE </a:t>
            </a:r>
            <a:r>
              <a:rPr lang="fr-FR" sz="1400" dirty="0">
                <a:cs typeface="+mn-cs"/>
              </a:rPr>
              <a:t>HAI </a:t>
            </a:r>
            <a:r>
              <a:rPr lang="fr-FR" sz="1400" dirty="0" err="1">
                <a:cs typeface="+mn-cs"/>
              </a:rPr>
              <a:t>decreased</a:t>
            </a:r>
            <a:r>
              <a:rPr lang="fr-FR" sz="1400" dirty="0">
                <a:cs typeface="+mn-cs"/>
              </a:rPr>
              <a:t> </a:t>
            </a:r>
            <a:r>
              <a:rPr lang="fr-FR" sz="1400" dirty="0" err="1">
                <a:cs typeface="+mn-cs"/>
              </a:rPr>
              <a:t>from</a:t>
            </a:r>
            <a:r>
              <a:rPr lang="fr-FR" sz="1400" dirty="0">
                <a:cs typeface="+mn-cs"/>
              </a:rPr>
              <a:t> </a:t>
            </a:r>
            <a:r>
              <a:rPr lang="fr-FR" sz="1400" dirty="0">
                <a:cs typeface="+mn-cs"/>
              </a:rPr>
              <a:t>5.4 </a:t>
            </a:r>
            <a:r>
              <a:rPr lang="fr-FR" sz="1400" dirty="0">
                <a:cs typeface="+mn-cs"/>
              </a:rPr>
              <a:t>(</a:t>
            </a:r>
            <a:r>
              <a:rPr lang="fr-FR" sz="1400" dirty="0">
                <a:cs typeface="+mn-cs"/>
              </a:rPr>
              <a:t>95% </a:t>
            </a:r>
            <a:r>
              <a:rPr lang="fr-FR" sz="1400" dirty="0">
                <a:cs typeface="+mn-cs"/>
              </a:rPr>
              <a:t>CI: </a:t>
            </a:r>
            <a:r>
              <a:rPr lang="fr-FR" sz="1400" dirty="0">
                <a:cs typeface="+mn-cs"/>
              </a:rPr>
              <a:t>4.1-7.0) </a:t>
            </a:r>
            <a:r>
              <a:rPr lang="fr-FR" sz="1400" dirty="0" err="1">
                <a:cs typeface="+mn-cs"/>
              </a:rPr>
              <a:t>during</a:t>
            </a:r>
            <a:r>
              <a:rPr lang="fr-FR" sz="1400" dirty="0">
                <a:cs typeface="+mn-cs"/>
              </a:rPr>
              <a:t> </a:t>
            </a:r>
            <a:r>
              <a:rPr lang="fr-FR" sz="1400" dirty="0" err="1">
                <a:cs typeface="+mn-cs"/>
              </a:rPr>
              <a:t>period</a:t>
            </a:r>
            <a:r>
              <a:rPr lang="fr-FR" sz="1400" dirty="0">
                <a:cs typeface="+mn-cs"/>
              </a:rPr>
              <a:t> #1 to 1.3 (</a:t>
            </a:r>
            <a:r>
              <a:rPr lang="fr-FR" sz="1400" dirty="0">
                <a:cs typeface="+mn-cs"/>
              </a:rPr>
              <a:t>95% </a:t>
            </a:r>
            <a:r>
              <a:rPr lang="fr-FR" sz="1400" dirty="0">
                <a:cs typeface="+mn-cs"/>
              </a:rPr>
              <a:t>CI: 0.4–3.0) </a:t>
            </a:r>
            <a:r>
              <a:rPr lang="fr-FR" sz="1400" dirty="0" err="1">
                <a:cs typeface="+mn-cs"/>
              </a:rPr>
              <a:t>during</a:t>
            </a:r>
            <a:r>
              <a:rPr lang="fr-FR" sz="1400" dirty="0">
                <a:cs typeface="+mn-cs"/>
              </a:rPr>
              <a:t> </a:t>
            </a:r>
            <a:r>
              <a:rPr lang="fr-FR" sz="1400" dirty="0" err="1">
                <a:cs typeface="+mn-cs"/>
              </a:rPr>
              <a:t>period</a:t>
            </a:r>
            <a:r>
              <a:rPr lang="fr-FR" sz="1400" dirty="0">
                <a:cs typeface="+mn-cs"/>
              </a:rPr>
              <a:t> #2 (</a:t>
            </a:r>
            <a:r>
              <a:rPr lang="fr-FR" sz="1400" dirty="0">
                <a:cs typeface="+mn-cs"/>
              </a:rPr>
              <a:t>p&lt;0.001</a:t>
            </a:r>
            <a:r>
              <a:rPr lang="fr-FR" sz="1400" dirty="0">
                <a:cs typeface="+mn-cs"/>
              </a:rPr>
              <a:t>). In unit B, incidence rate for CRE </a:t>
            </a:r>
            <a:r>
              <a:rPr lang="fr-FR" sz="1400" dirty="0">
                <a:cs typeface="+mn-cs"/>
              </a:rPr>
              <a:t>HAI </a:t>
            </a:r>
            <a:r>
              <a:rPr lang="fr-FR" sz="1400" dirty="0" err="1">
                <a:cs typeface="+mn-cs"/>
              </a:rPr>
              <a:t>remained</a:t>
            </a:r>
            <a:r>
              <a:rPr lang="fr-FR" sz="1400" dirty="0">
                <a:cs typeface="+mn-cs"/>
              </a:rPr>
              <a:t> stable </a:t>
            </a:r>
            <a:r>
              <a:rPr lang="fr-FR" sz="1400" dirty="0" err="1">
                <a:cs typeface="+mn-cs"/>
              </a:rPr>
              <a:t>during</a:t>
            </a:r>
            <a:r>
              <a:rPr lang="fr-FR" sz="1400" dirty="0">
                <a:cs typeface="+mn-cs"/>
              </a:rPr>
              <a:t> </a:t>
            </a:r>
            <a:r>
              <a:rPr lang="fr-FR" sz="1400" dirty="0" err="1">
                <a:cs typeface="+mn-cs"/>
              </a:rPr>
              <a:t>period</a:t>
            </a:r>
            <a:r>
              <a:rPr lang="fr-FR" sz="1400" dirty="0">
                <a:cs typeface="+mn-cs"/>
              </a:rPr>
              <a:t> #2 </a:t>
            </a:r>
            <a:r>
              <a:rPr lang="fr-FR" sz="1400" dirty="0" err="1">
                <a:cs typeface="+mn-cs"/>
              </a:rPr>
              <a:t>compared</a:t>
            </a:r>
            <a:r>
              <a:rPr lang="fr-FR" sz="1400" dirty="0">
                <a:cs typeface="+mn-cs"/>
              </a:rPr>
              <a:t> to </a:t>
            </a:r>
            <a:r>
              <a:rPr lang="fr-FR" sz="1400" dirty="0" err="1">
                <a:cs typeface="+mn-cs"/>
              </a:rPr>
              <a:t>period</a:t>
            </a:r>
            <a:r>
              <a:rPr lang="fr-FR" sz="1400" dirty="0">
                <a:cs typeface="+mn-cs"/>
              </a:rPr>
              <a:t> #1 (</a:t>
            </a:r>
            <a:r>
              <a:rPr lang="fr-FR" sz="1400" dirty="0">
                <a:cs typeface="+mn-cs"/>
              </a:rPr>
              <a:t>p=0.5) </a:t>
            </a:r>
            <a:r>
              <a:rPr lang="fr-FR" sz="1400" dirty="0">
                <a:cs typeface="+mn-cs"/>
              </a:rPr>
              <a:t>(</a:t>
            </a:r>
            <a:r>
              <a:rPr lang="fr-FR" sz="1400" b="1" dirty="0">
                <a:cs typeface="+mn-cs"/>
              </a:rPr>
              <a:t>Figure 2</a:t>
            </a:r>
            <a:r>
              <a:rPr lang="fr-FR" sz="1400" dirty="0">
                <a:cs typeface="+mn-cs"/>
              </a:rPr>
              <a:t>).</a:t>
            </a:r>
            <a:endParaRPr lang="en-US" sz="1400" dirty="0">
              <a:cs typeface="+mn-cs"/>
            </a:endParaRPr>
          </a:p>
          <a:p>
            <a:pPr marL="285597" indent="-285597" algn="just" defTabSz="715580">
              <a:buFontTx/>
              <a:buChar char="-"/>
              <a:defRPr/>
            </a:pPr>
            <a:r>
              <a:rPr lang="en-GB" sz="1400" dirty="0">
                <a:cs typeface="+mn-cs"/>
              </a:rPr>
              <a:t>The adjusted incidence decreased after implementation of targeted screening in unit A (incidence rate ratio [IRR]=</a:t>
            </a:r>
            <a:r>
              <a:rPr lang="en-GB" sz="1400" dirty="0">
                <a:cs typeface="+mn-cs"/>
              </a:rPr>
              <a:t>0.2, </a:t>
            </a:r>
            <a:r>
              <a:rPr lang="en-GB" sz="1400" dirty="0">
                <a:cs typeface="+mn-cs"/>
              </a:rPr>
              <a:t>95% CI : </a:t>
            </a:r>
            <a:r>
              <a:rPr lang="en-GB" sz="1400" dirty="0">
                <a:cs typeface="+mn-cs"/>
              </a:rPr>
              <a:t>0.1-0.9, p=0.04). </a:t>
            </a:r>
            <a:r>
              <a:rPr lang="en-GB" sz="1400" dirty="0">
                <a:cs typeface="+mn-cs"/>
              </a:rPr>
              <a:t>In unit B, the adjusted incidence did not change between </a:t>
            </a:r>
            <a:r>
              <a:rPr lang="en-GB" sz="1400" dirty="0">
                <a:cs typeface="+mn-cs"/>
              </a:rPr>
              <a:t>periods (p=0.4)</a:t>
            </a:r>
            <a:r>
              <a:rPr lang="fr-FR" sz="1400" dirty="0">
                <a:cs typeface="Times New Roman" pitchFamily="18" charset="0"/>
              </a:rPr>
              <a:t> </a:t>
            </a:r>
            <a:r>
              <a:rPr lang="fr-FR" sz="1400" dirty="0">
                <a:cs typeface="Times New Roman" pitchFamily="18" charset="0"/>
              </a:rPr>
              <a:t>(</a:t>
            </a:r>
            <a:r>
              <a:rPr lang="fr-FR" sz="1400" b="1" dirty="0">
                <a:cs typeface="Times New Roman" pitchFamily="18" charset="0"/>
              </a:rPr>
              <a:t>Table 1</a:t>
            </a:r>
            <a:r>
              <a:rPr lang="fr-FR" sz="1400" dirty="0">
                <a:cs typeface="Times New Roman" pitchFamily="18" charset="0"/>
              </a:rPr>
              <a:t>).</a:t>
            </a:r>
          </a:p>
          <a:p>
            <a:pPr marL="285597" indent="-285597" algn="just" defTabSz="715580">
              <a:buFontTx/>
              <a:buChar char="-"/>
              <a:defRPr/>
            </a:pPr>
            <a:r>
              <a:rPr lang="fr-FR" sz="1400" dirty="0">
                <a:cs typeface="+mn-cs"/>
              </a:rPr>
              <a:t>In unit A, the </a:t>
            </a:r>
            <a:r>
              <a:rPr lang="fr-FR" sz="1400" dirty="0" err="1">
                <a:cs typeface="+mn-cs"/>
              </a:rPr>
              <a:t>number</a:t>
            </a:r>
            <a:r>
              <a:rPr lang="fr-FR" sz="1400" dirty="0">
                <a:cs typeface="+mn-cs"/>
              </a:rPr>
              <a:t> of patients </a:t>
            </a:r>
            <a:r>
              <a:rPr lang="fr-FR" sz="1400" dirty="0" err="1">
                <a:cs typeface="+mn-cs"/>
              </a:rPr>
              <a:t>screened</a:t>
            </a:r>
            <a:r>
              <a:rPr lang="fr-FR" sz="1400" dirty="0">
                <a:cs typeface="+mn-cs"/>
              </a:rPr>
              <a:t> for CRE </a:t>
            </a:r>
            <a:r>
              <a:rPr lang="fr-FR" sz="1400" dirty="0" err="1">
                <a:cs typeface="+mn-cs"/>
              </a:rPr>
              <a:t>at</a:t>
            </a:r>
            <a:r>
              <a:rPr lang="fr-FR" sz="1400" dirty="0">
                <a:cs typeface="+mn-cs"/>
              </a:rPr>
              <a:t> admission </a:t>
            </a:r>
            <a:r>
              <a:rPr lang="fr-FR" sz="1400" dirty="0" err="1">
                <a:cs typeface="+mn-cs"/>
              </a:rPr>
              <a:t>decreased</a:t>
            </a:r>
            <a:r>
              <a:rPr lang="fr-FR" sz="1400" dirty="0">
                <a:cs typeface="+mn-cs"/>
              </a:rPr>
              <a:t> by </a:t>
            </a:r>
            <a:r>
              <a:rPr lang="fr-FR" sz="1400" dirty="0">
                <a:cs typeface="+mn-cs"/>
              </a:rPr>
              <a:t>80% </a:t>
            </a:r>
            <a:r>
              <a:rPr lang="fr-FR" sz="1400" dirty="0" err="1">
                <a:cs typeface="+mn-cs"/>
              </a:rPr>
              <a:t>during</a:t>
            </a:r>
            <a:r>
              <a:rPr lang="fr-FR" sz="1400" dirty="0">
                <a:cs typeface="+mn-cs"/>
              </a:rPr>
              <a:t> </a:t>
            </a:r>
            <a:r>
              <a:rPr lang="fr-FR" sz="1400" dirty="0" err="1">
                <a:cs typeface="+mn-cs"/>
              </a:rPr>
              <a:t>period</a:t>
            </a:r>
            <a:r>
              <a:rPr lang="fr-FR" sz="1400" dirty="0">
                <a:cs typeface="+mn-cs"/>
              </a:rPr>
              <a:t> #2 </a:t>
            </a:r>
            <a:r>
              <a:rPr lang="fr-FR" sz="1400" dirty="0" err="1">
                <a:cs typeface="+mn-cs"/>
              </a:rPr>
              <a:t>compared</a:t>
            </a:r>
            <a:r>
              <a:rPr lang="fr-FR" sz="1400" dirty="0">
                <a:cs typeface="+mn-cs"/>
              </a:rPr>
              <a:t> to </a:t>
            </a:r>
            <a:r>
              <a:rPr lang="fr-FR" sz="1400" dirty="0" err="1">
                <a:cs typeface="+mn-cs"/>
              </a:rPr>
              <a:t>period</a:t>
            </a:r>
            <a:r>
              <a:rPr lang="fr-FR" sz="1400" dirty="0">
                <a:cs typeface="+mn-cs"/>
              </a:rPr>
              <a:t> #1. No </a:t>
            </a:r>
            <a:r>
              <a:rPr lang="fr-FR" sz="1400" dirty="0" err="1">
                <a:cs typeface="+mn-cs"/>
              </a:rPr>
              <a:t>decreased</a:t>
            </a:r>
            <a:r>
              <a:rPr lang="fr-FR" sz="1400" dirty="0">
                <a:cs typeface="+mn-cs"/>
              </a:rPr>
              <a:t> </a:t>
            </a:r>
            <a:r>
              <a:rPr lang="fr-FR" sz="1400" dirty="0" err="1">
                <a:cs typeface="+mn-cs"/>
              </a:rPr>
              <a:t>was</a:t>
            </a:r>
            <a:r>
              <a:rPr lang="fr-FR" sz="1400" dirty="0">
                <a:cs typeface="+mn-cs"/>
              </a:rPr>
              <a:t> </a:t>
            </a:r>
            <a:r>
              <a:rPr lang="fr-FR" sz="1400" dirty="0" err="1">
                <a:cs typeface="+mn-cs"/>
              </a:rPr>
              <a:t>showed</a:t>
            </a:r>
            <a:r>
              <a:rPr lang="fr-FR" sz="1400" dirty="0">
                <a:cs typeface="+mn-cs"/>
              </a:rPr>
              <a:t> in unit B (</a:t>
            </a:r>
            <a:r>
              <a:rPr lang="fr-FR" sz="1400" b="1" dirty="0">
                <a:cs typeface="+mn-cs"/>
              </a:rPr>
              <a:t>Figure 3</a:t>
            </a:r>
            <a:r>
              <a:rPr lang="fr-FR" sz="1400" dirty="0">
                <a:cs typeface="+mn-cs"/>
              </a:rPr>
              <a:t>).</a:t>
            </a:r>
            <a:endParaRPr lang="en-US" sz="1400" dirty="0">
              <a:cs typeface="Times New Roman" pitchFamily="18" charset="0"/>
            </a:endParaRPr>
          </a:p>
        </p:txBody>
      </p:sp>
      <p:sp>
        <p:nvSpPr>
          <p:cNvPr id="1088" name="Rectangle 220"/>
          <p:cNvSpPr>
            <a:spLocks noChangeArrowheads="1"/>
          </p:cNvSpPr>
          <p:nvPr/>
        </p:nvSpPr>
        <p:spPr bwMode="auto">
          <a:xfrm>
            <a:off x="6480175" y="9699625"/>
            <a:ext cx="3967163" cy="1049338"/>
          </a:xfrm>
          <a:prstGeom prst="rect">
            <a:avLst/>
          </a:prstGeom>
          <a:noFill/>
          <a:ln w="9525">
            <a:noFill/>
            <a:miter lim="800000"/>
            <a:headEnd/>
            <a:tailEnd/>
          </a:ln>
        </p:spPr>
        <p:txBody>
          <a:bodyPr lIns="71523" tIns="35761" rIns="71523" bIns="35761">
            <a:spAutoFit/>
          </a:bodyPr>
          <a:lstStyle/>
          <a:p>
            <a:pPr algn="ctr" defTabSz="1851025">
              <a:spcBef>
                <a:spcPct val="50000"/>
              </a:spcBef>
            </a:pPr>
            <a:r>
              <a:rPr lang="en-GB" sz="1000" b="1"/>
              <a:t>Figure 2. Trend of CRE infections by period and unit, Edouard Herriot Hospital, Lyon, France, 2008-2011.</a:t>
            </a:r>
          </a:p>
          <a:p>
            <a:pPr algn="ctr" defTabSz="1851025">
              <a:spcBef>
                <a:spcPct val="50000"/>
              </a:spcBef>
            </a:pPr>
            <a:r>
              <a:rPr lang="en-GB" sz="900"/>
              <a:t>NOTE: * p&lt;0.05, ** p&lt;0.001. For each unit, the incidence rate for each year (2008, 2009, 2010)  was compared with the rate in 2011.</a:t>
            </a:r>
            <a:endParaRPr lang="fr-FR" sz="900"/>
          </a:p>
          <a:p>
            <a:pPr defTabSz="1851025">
              <a:spcBef>
                <a:spcPct val="50000"/>
              </a:spcBef>
            </a:pPr>
            <a:endParaRPr lang="en-US" sz="1400"/>
          </a:p>
        </p:txBody>
      </p:sp>
      <p:sp>
        <p:nvSpPr>
          <p:cNvPr id="1089" name="Rectangle 906"/>
          <p:cNvSpPr>
            <a:spLocks noChangeArrowheads="1"/>
          </p:cNvSpPr>
          <p:nvPr/>
        </p:nvSpPr>
        <p:spPr bwMode="auto">
          <a:xfrm>
            <a:off x="19370675" y="209550"/>
            <a:ext cx="2016125" cy="1379538"/>
          </a:xfrm>
          <a:prstGeom prst="rect">
            <a:avLst/>
          </a:prstGeom>
          <a:solidFill>
            <a:srgbClr val="EAEAEA"/>
          </a:solidFill>
          <a:ln w="9525">
            <a:noFill/>
            <a:miter lim="800000"/>
            <a:headEnd/>
            <a:tailEnd/>
          </a:ln>
        </p:spPr>
        <p:txBody>
          <a:bodyPr lIns="71523" tIns="35761" rIns="71523" bIns="35761" anchor="ctr">
            <a:spAutoFit/>
          </a:bodyPr>
          <a:lstStyle/>
          <a:p>
            <a:pPr algn="ctr" defTabSz="714375"/>
            <a:r>
              <a:rPr lang="fr-FR" sz="900" b="1">
                <a:solidFill>
                  <a:schemeClr val="accent2"/>
                </a:solidFill>
                <a:cs typeface="Times New Roman" pitchFamily="18" charset="0"/>
              </a:rPr>
              <a:t>Contact</a:t>
            </a:r>
          </a:p>
          <a:p>
            <a:pPr defTabSz="714375"/>
            <a:endParaRPr lang="fr-FR" sz="900" b="1">
              <a:solidFill>
                <a:schemeClr val="accent2"/>
              </a:solidFill>
              <a:cs typeface="Times New Roman" pitchFamily="18" charset="0"/>
            </a:endParaRPr>
          </a:p>
          <a:p>
            <a:pPr defTabSz="714375"/>
            <a:r>
              <a:rPr lang="en-GB" sz="900" b="1">
                <a:solidFill>
                  <a:srgbClr val="000000"/>
                </a:solidFill>
                <a:cs typeface="Times New Roman" pitchFamily="18" charset="0"/>
              </a:rPr>
              <a:t>Pr Philippe Vanhems (philippe.vanhems@chu-lyon.fr)</a:t>
            </a:r>
          </a:p>
          <a:p>
            <a:pPr defTabSz="714375"/>
            <a:endParaRPr lang="en-US" sz="900" b="1">
              <a:solidFill>
                <a:srgbClr val="000000"/>
              </a:solidFill>
              <a:cs typeface="Times New Roman" pitchFamily="18" charset="0"/>
            </a:endParaRPr>
          </a:p>
          <a:p>
            <a:pPr defTabSz="714375"/>
            <a:r>
              <a:rPr lang="en-GB" sz="800">
                <a:solidFill>
                  <a:srgbClr val="000000"/>
                </a:solidFill>
                <a:cs typeface="Times New Roman" pitchFamily="18" charset="0"/>
              </a:rPr>
              <a:t>Service d’Hygiène, Epidémiologie et Prévention,</a:t>
            </a:r>
          </a:p>
          <a:p>
            <a:pPr defTabSz="714375"/>
            <a:r>
              <a:rPr lang="en-GB" sz="800">
                <a:solidFill>
                  <a:srgbClr val="000000"/>
                </a:solidFill>
                <a:cs typeface="Times New Roman" pitchFamily="18" charset="0"/>
              </a:rPr>
              <a:t>Hôpital Edouard Herriot, Lyon, France Telephone: +33 4 72 11 07 21</a:t>
            </a:r>
          </a:p>
          <a:p>
            <a:pPr defTabSz="714375"/>
            <a:r>
              <a:rPr lang="en-GB" sz="800">
                <a:solidFill>
                  <a:srgbClr val="000000"/>
                </a:solidFill>
                <a:cs typeface="Times New Roman" pitchFamily="18" charset="0"/>
              </a:rPr>
              <a:t> Fax: +33 4 72 11 07 26</a:t>
            </a:r>
          </a:p>
        </p:txBody>
      </p:sp>
      <p:sp>
        <p:nvSpPr>
          <p:cNvPr id="1090" name="Rectangle 1295"/>
          <p:cNvSpPr>
            <a:spLocks noChangeArrowheads="1"/>
          </p:cNvSpPr>
          <p:nvPr/>
        </p:nvSpPr>
        <p:spPr bwMode="auto">
          <a:xfrm>
            <a:off x="10656888" y="9669463"/>
            <a:ext cx="10526712" cy="898525"/>
          </a:xfrm>
          <a:prstGeom prst="rect">
            <a:avLst/>
          </a:prstGeom>
          <a:gradFill rotWithShape="1">
            <a:gsLst>
              <a:gs pos="0">
                <a:srgbClr val="DDDDDD"/>
              </a:gs>
              <a:gs pos="100000">
                <a:srgbClr val="CCECFF"/>
              </a:gs>
            </a:gsLst>
            <a:lin ang="2700000" scaled="1"/>
          </a:gradFill>
          <a:ln w="25400">
            <a:noFill/>
            <a:miter lim="800000"/>
            <a:headEnd/>
            <a:tailEnd/>
          </a:ln>
        </p:spPr>
        <p:txBody>
          <a:bodyPr lIns="35758" tIns="17880" rIns="35758" bIns="17880" anchor="ctr">
            <a:spAutoFit/>
          </a:bodyPr>
          <a:lstStyle/>
          <a:p>
            <a:pPr algn="ctr" defTabSz="1851025"/>
            <a:r>
              <a:rPr lang="en-US" sz="1600" b="1" u="sng">
                <a:solidFill>
                  <a:schemeClr val="accent2"/>
                </a:solidFill>
              </a:rPr>
              <a:t>Conclusion</a:t>
            </a:r>
          </a:p>
          <a:p>
            <a:pPr algn="ctr" defTabSz="1851025"/>
            <a:endParaRPr lang="en-US" sz="800" b="1" u="sng">
              <a:solidFill>
                <a:schemeClr val="accent2"/>
              </a:solidFill>
            </a:endParaRPr>
          </a:p>
          <a:p>
            <a:pPr algn="ctr" defTabSz="1851025"/>
            <a:r>
              <a:rPr lang="en-GB" sz="1400"/>
              <a:t>The implementation of a relatively simple procedure in ICU, targeted screening for CRE carriage at admission for patients previously hospitalized has a significant impact on CRE HAI incidence rate</a:t>
            </a:r>
            <a:r>
              <a:rPr lang="en-GB" sz="1800"/>
              <a:t> </a:t>
            </a:r>
            <a:r>
              <a:rPr lang="en-GB" sz="1400"/>
              <a:t>and</a:t>
            </a:r>
            <a:r>
              <a:rPr lang="en-GB" sz="1800"/>
              <a:t> </a:t>
            </a:r>
            <a:r>
              <a:rPr lang="en-GB" sz="1400"/>
              <a:t>may be an attractive alternative to universal screening.</a:t>
            </a:r>
            <a:endParaRPr lang="fr-FR" sz="1400"/>
          </a:p>
        </p:txBody>
      </p:sp>
      <p:pic>
        <p:nvPicPr>
          <p:cNvPr id="1091" name="Picture 1297"/>
          <p:cNvPicPr>
            <a:picLocks noChangeAspect="1" noChangeArrowheads="1"/>
          </p:cNvPicPr>
          <p:nvPr/>
        </p:nvPicPr>
        <p:blipFill>
          <a:blip r:embed="rId5"/>
          <a:srcRect/>
          <a:stretch>
            <a:fillRect/>
          </a:stretch>
        </p:blipFill>
        <p:spPr bwMode="auto">
          <a:xfrm>
            <a:off x="19272250" y="1763713"/>
            <a:ext cx="447675" cy="333375"/>
          </a:xfrm>
          <a:prstGeom prst="rect">
            <a:avLst/>
          </a:prstGeom>
          <a:noFill/>
          <a:ln w="9525">
            <a:noFill/>
            <a:miter lim="800000"/>
            <a:headEnd/>
            <a:tailEnd/>
          </a:ln>
        </p:spPr>
      </p:pic>
      <p:pic>
        <p:nvPicPr>
          <p:cNvPr id="1092" name="Picture 1300" descr="logo_500x373_fb_hd"/>
          <p:cNvPicPr>
            <a:picLocks noChangeAspect="1" noChangeArrowheads="1"/>
          </p:cNvPicPr>
          <p:nvPr/>
        </p:nvPicPr>
        <p:blipFill>
          <a:blip r:embed="rId6"/>
          <a:srcRect/>
          <a:stretch>
            <a:fillRect/>
          </a:stretch>
        </p:blipFill>
        <p:spPr bwMode="auto">
          <a:xfrm>
            <a:off x="504825" y="817563"/>
            <a:ext cx="800100" cy="595312"/>
          </a:xfrm>
          <a:prstGeom prst="rect">
            <a:avLst/>
          </a:prstGeom>
          <a:noFill/>
          <a:ln w="9525">
            <a:noFill/>
            <a:miter lim="800000"/>
            <a:headEnd/>
            <a:tailEnd/>
          </a:ln>
        </p:spPr>
      </p:pic>
      <p:sp>
        <p:nvSpPr>
          <p:cNvPr id="1093" name="ZoneTexte 34"/>
          <p:cNvSpPr txBox="1">
            <a:spLocks noChangeArrowheads="1"/>
          </p:cNvSpPr>
          <p:nvPr/>
        </p:nvSpPr>
        <p:spPr bwMode="auto">
          <a:xfrm>
            <a:off x="14617700" y="7129463"/>
            <a:ext cx="1368425" cy="2092325"/>
          </a:xfrm>
          <a:prstGeom prst="rect">
            <a:avLst/>
          </a:prstGeom>
          <a:noFill/>
          <a:ln w="9525">
            <a:noFill/>
            <a:miter lim="800000"/>
            <a:headEnd/>
            <a:tailEnd/>
          </a:ln>
        </p:spPr>
        <p:txBody>
          <a:bodyPr lIns="91390" tIns="45696" rIns="91390" bIns="45696">
            <a:spAutoFit/>
          </a:bodyPr>
          <a:lstStyle/>
          <a:p>
            <a:r>
              <a:rPr lang="en-GB" sz="1000" b="1"/>
              <a:t>Figure 3. Number of patients screened for CRE at admission and proportion of patients positive for CRE at admission among screened patients by year and unit</a:t>
            </a:r>
            <a:r>
              <a:rPr lang="en-GB" sz="1000"/>
              <a:t> </a:t>
            </a:r>
            <a:r>
              <a:rPr lang="en-GB" sz="1000" b="1"/>
              <a:t>, Edouard Herriot Hospital, Lyon, France, 2008-2011.</a:t>
            </a:r>
            <a:endParaRPr lang="fr-FR" sz="1000" b="1"/>
          </a:p>
        </p:txBody>
      </p:sp>
      <p:pic>
        <p:nvPicPr>
          <p:cNvPr id="1094" name="Picture 67"/>
          <p:cNvPicPr>
            <a:picLocks noChangeAspect="1" noChangeArrowheads="1"/>
          </p:cNvPicPr>
          <p:nvPr/>
        </p:nvPicPr>
        <p:blipFill>
          <a:blip r:embed="rId7"/>
          <a:srcRect/>
          <a:stretch>
            <a:fillRect/>
          </a:stretch>
        </p:blipFill>
        <p:spPr bwMode="auto">
          <a:xfrm>
            <a:off x="20445413" y="1817688"/>
            <a:ext cx="1117600" cy="225425"/>
          </a:xfrm>
          <a:prstGeom prst="rect">
            <a:avLst/>
          </a:prstGeom>
          <a:noFill/>
          <a:ln w="9525">
            <a:noFill/>
            <a:miter lim="800000"/>
            <a:headEnd/>
            <a:tailEnd/>
          </a:ln>
        </p:spPr>
      </p:pic>
      <p:sp>
        <p:nvSpPr>
          <p:cNvPr id="1095" name="Rectangle 1178"/>
          <p:cNvSpPr>
            <a:spLocks noChangeArrowheads="1"/>
          </p:cNvSpPr>
          <p:nvPr/>
        </p:nvSpPr>
        <p:spPr bwMode="auto">
          <a:xfrm>
            <a:off x="169863" y="2246313"/>
            <a:ext cx="5878512" cy="4349750"/>
          </a:xfrm>
          <a:prstGeom prst="rect">
            <a:avLst/>
          </a:prstGeom>
          <a:solidFill>
            <a:srgbClr val="EAEAEA"/>
          </a:solidFill>
          <a:ln w="9525">
            <a:noFill/>
            <a:miter lim="800000"/>
            <a:headEnd/>
            <a:tailEnd/>
          </a:ln>
        </p:spPr>
        <p:txBody>
          <a:bodyPr lIns="71523" tIns="35761" rIns="71523" bIns="35761" anchor="ctr">
            <a:spAutoFit/>
          </a:bodyPr>
          <a:lstStyle/>
          <a:p>
            <a:pPr algn="ctr" defTabSz="714375"/>
            <a:r>
              <a:rPr lang="fr-FR" sz="1600" b="1" u="sng">
                <a:cs typeface="Times New Roman" pitchFamily="18" charset="0"/>
              </a:rPr>
              <a:t>Abstract</a:t>
            </a:r>
          </a:p>
          <a:p>
            <a:pPr algn="just" defTabSz="714375"/>
            <a:endParaRPr lang="fr-FR" sz="800" b="1" u="sng">
              <a:cs typeface="Times New Roman" pitchFamily="18" charset="0"/>
            </a:endParaRPr>
          </a:p>
          <a:p>
            <a:pPr algn="just" defTabSz="714375"/>
            <a:r>
              <a:rPr lang="en-US" sz="1000" b="1">
                <a:solidFill>
                  <a:schemeClr val="accent2"/>
                </a:solidFill>
                <a:cs typeface="Times New Roman" pitchFamily="18" charset="0"/>
              </a:rPr>
              <a:t>Background: </a:t>
            </a:r>
            <a:r>
              <a:rPr lang="en-US" sz="1000">
                <a:cs typeface="Times New Roman" pitchFamily="18" charset="0"/>
              </a:rPr>
              <a:t>Identification of CRE carriers by active screening at admission seems to be an important step in the prevention of transmission and outbreak, but little is known about its effectiveness. The objective was to evaluate the impact of targeted screening compared by universal screening on the incidence of CRE infections in ICU.</a:t>
            </a:r>
          </a:p>
          <a:p>
            <a:pPr algn="just" defTabSz="714375"/>
            <a:endParaRPr lang="en-US" sz="800">
              <a:cs typeface="Times New Roman" pitchFamily="18" charset="0"/>
            </a:endParaRPr>
          </a:p>
          <a:p>
            <a:pPr algn="just" defTabSz="714375"/>
            <a:r>
              <a:rPr lang="en-US" sz="1000" b="1">
                <a:solidFill>
                  <a:schemeClr val="accent2"/>
                </a:solidFill>
                <a:cs typeface="Times New Roman" pitchFamily="18" charset="0"/>
              </a:rPr>
              <a:t>Methods: </a:t>
            </a:r>
            <a:r>
              <a:rPr lang="en-US" sz="1000">
                <a:cs typeface="Times New Roman" pitchFamily="18" charset="0"/>
              </a:rPr>
              <a:t>A quasi-experimental study with intervention group (unit A) and control group (unit B) was undertaken between 01/01/2008 and 12/31/2011 in 2 ICUs. In unit A, universal screening was performed during period #1 (2008-2010) and then in period #2 (2011) patients previously hospitalized were selectively screened for CRE. In unit B, universal screening was carried out throughout periods #1 and #2. Rectal swab were used to detect CRE which were screened with ceftazidime based culture media. Incidence of CRE infections was expressed per 1,000 persons-days. Incidence rate ratios (IRRs) were calculated by multivariate analysis using a non-segmented Poisson regression.</a:t>
            </a:r>
          </a:p>
          <a:p>
            <a:pPr algn="just" defTabSz="714375"/>
            <a:endParaRPr lang="en-US" sz="800">
              <a:cs typeface="Times New Roman" pitchFamily="18" charset="0"/>
            </a:endParaRPr>
          </a:p>
          <a:p>
            <a:pPr algn="just" defTabSz="714375"/>
            <a:r>
              <a:rPr lang="en-US" sz="1000" b="1">
                <a:solidFill>
                  <a:schemeClr val="accent2"/>
                </a:solidFill>
                <a:cs typeface="Times New Roman" pitchFamily="18" charset="0"/>
              </a:rPr>
              <a:t>Results: </a:t>
            </a:r>
            <a:r>
              <a:rPr lang="en-US" sz="1000">
                <a:cs typeface="Times New Roman" pitchFamily="18" charset="0"/>
              </a:rPr>
              <a:t>Overall, 2,558 patients (1,756 in unit A, 802 in unit B) accounting for 25,769 patients-days were included. In unit A, incidence of CRE infections decreased from 5.4 (95% confidence interval [CI]: 4.1-7.0) for period #1 to 1.3 (95%CI: 0.4-3.0) for period #2 (P&lt;0.001). In unit B, incidence of CRE infections were 2.8 (95%CI: 1.7-4.3) for period #1 and 1.9 (95%CI: 0.6-4.5) for period #2 (P=0.5). In unit A, adjusted incidence of CRE infections decreased after targeted screening (IRR=0.2, 95%CI: 0.1-0.9, P=0.04), independently of temporal trend, trauma, and patient age. No change was observed in unit B (adjusted IRR=0.5, 95%CI: 0.1-2.5, P=0.4). The proportion of patients with CRE carriage increased in unit A from 7.1 % for period #1 to 20.4 % for period #2 (p=0.004), in screened patients.</a:t>
            </a:r>
          </a:p>
          <a:p>
            <a:pPr algn="just" defTabSz="714375"/>
            <a:endParaRPr lang="en-US" sz="800">
              <a:cs typeface="Times New Roman" pitchFamily="18" charset="0"/>
            </a:endParaRPr>
          </a:p>
          <a:p>
            <a:pPr algn="just" defTabSz="714375"/>
            <a:r>
              <a:rPr lang="en-US" sz="1000" b="1">
                <a:solidFill>
                  <a:schemeClr val="accent2"/>
                </a:solidFill>
                <a:cs typeface="Times New Roman" pitchFamily="18" charset="0"/>
              </a:rPr>
              <a:t>Conclusions: </a:t>
            </a:r>
            <a:r>
              <a:rPr lang="en-US" sz="1000">
                <a:cs typeface="Times New Roman" pitchFamily="18" charset="0"/>
              </a:rPr>
              <a:t>A targeted screening to detect CRE carriers at ICU admission decreased the incidence of CRE infections and increased the proportion of patients with positive results for CRE at admission, compared with universal screening.</a:t>
            </a:r>
            <a:endParaRPr lang="fr-FR" sz="800">
              <a:cs typeface="Times New Roman" pitchFamily="18" charset="0"/>
            </a:endParaRPr>
          </a:p>
        </p:txBody>
      </p:sp>
      <p:grpSp>
        <p:nvGrpSpPr>
          <p:cNvPr id="1096" name="Groupe 101"/>
          <p:cNvGrpSpPr>
            <a:grpSpLocks/>
          </p:cNvGrpSpPr>
          <p:nvPr/>
        </p:nvGrpSpPr>
        <p:grpSpPr bwMode="auto">
          <a:xfrm>
            <a:off x="10983913" y="7056438"/>
            <a:ext cx="3346450" cy="2474912"/>
            <a:chOff x="2311978" y="2666394"/>
            <a:chExt cx="4662585" cy="3076976"/>
          </a:xfrm>
        </p:grpSpPr>
        <p:graphicFrame>
          <p:nvGraphicFramePr>
            <p:cNvPr id="103" name="Graphique 102"/>
            <p:cNvGraphicFramePr/>
            <p:nvPr/>
          </p:nvGraphicFramePr>
          <p:xfrm>
            <a:off x="2311978" y="3059435"/>
            <a:ext cx="4476097" cy="2683935"/>
          </p:xfrm>
          <a:graphic>
            <a:graphicData uri="http://schemas.openxmlformats.org/drawingml/2006/chart">
              <c:chart xmlns:c="http://schemas.openxmlformats.org/drawingml/2006/chart" xmlns:r="http://schemas.openxmlformats.org/officeDocument/2006/relationships" r:id="rId8"/>
            </a:graphicData>
          </a:graphic>
        </p:graphicFrame>
        <p:sp>
          <p:nvSpPr>
            <p:cNvPr id="1142" name="ZoneTexte 20"/>
            <p:cNvSpPr txBox="1">
              <a:spLocks noChangeArrowheads="1"/>
            </p:cNvSpPr>
            <p:nvPr/>
          </p:nvSpPr>
          <p:spPr bwMode="auto">
            <a:xfrm>
              <a:off x="5905499" y="2670000"/>
              <a:ext cx="1069064" cy="287046"/>
            </a:xfrm>
            <a:prstGeom prst="rect">
              <a:avLst/>
            </a:prstGeom>
            <a:noFill/>
            <a:ln w="9525">
              <a:noFill/>
              <a:miter lim="800000"/>
              <a:headEnd/>
              <a:tailEnd/>
            </a:ln>
          </p:spPr>
          <p:txBody>
            <a:bodyPr>
              <a:spAutoFit/>
            </a:bodyPr>
            <a:lstStyle/>
            <a:p>
              <a:r>
                <a:rPr lang="fr-FR" sz="900" b="1"/>
                <a:t>Period #2</a:t>
              </a:r>
            </a:p>
          </p:txBody>
        </p:sp>
        <p:cxnSp>
          <p:nvCxnSpPr>
            <p:cNvPr id="1143" name="Connecteur droit 12"/>
            <p:cNvCxnSpPr>
              <a:cxnSpLocks noChangeShapeType="1"/>
            </p:cNvCxnSpPr>
            <p:nvPr/>
          </p:nvCxnSpPr>
          <p:spPr bwMode="auto">
            <a:xfrm>
              <a:off x="5752836" y="3140898"/>
              <a:ext cx="0" cy="1905490"/>
            </a:xfrm>
            <a:prstGeom prst="line">
              <a:avLst/>
            </a:prstGeom>
            <a:noFill/>
            <a:ln w="63500" algn="ctr">
              <a:solidFill>
                <a:schemeClr val="tx2"/>
              </a:solidFill>
              <a:round/>
              <a:headEnd/>
              <a:tailEnd/>
            </a:ln>
          </p:spPr>
        </p:cxnSp>
        <p:sp>
          <p:nvSpPr>
            <p:cNvPr id="106" name="Accolade ouvrante 105"/>
            <p:cNvSpPr/>
            <p:nvPr/>
          </p:nvSpPr>
          <p:spPr bwMode="auto">
            <a:xfrm rot="5400000">
              <a:off x="4278807" y="1849630"/>
              <a:ext cx="191448" cy="2413132"/>
            </a:xfrm>
            <a:prstGeom prst="leftBrace">
              <a:avLst/>
            </a:prstGeom>
            <a:noFill/>
            <a:ln w="25400" cap="flat" cmpd="sng" algn="ctr">
              <a:solidFill>
                <a:schemeClr val="tx2"/>
              </a:solidFill>
              <a:prstDash val="solid"/>
            </a:ln>
            <a:effectLst/>
          </p:spPr>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fontAlgn="auto">
                <a:spcBef>
                  <a:spcPts val="0"/>
                </a:spcBef>
                <a:spcAft>
                  <a:spcPts val="0"/>
                </a:spcAft>
                <a:defRPr/>
              </a:pPr>
              <a:endParaRPr lang="fr-FR" kern="0">
                <a:solidFill>
                  <a:sysClr val="windowText" lastClr="000000"/>
                </a:solidFill>
                <a:latin typeface="Calibri"/>
              </a:endParaRPr>
            </a:p>
          </p:txBody>
        </p:sp>
        <p:sp>
          <p:nvSpPr>
            <p:cNvPr id="107" name="Accolade ouvrante 106"/>
            <p:cNvSpPr/>
            <p:nvPr/>
          </p:nvSpPr>
          <p:spPr bwMode="auto">
            <a:xfrm rot="5400000">
              <a:off x="6209159" y="2650916"/>
              <a:ext cx="181579" cy="800691"/>
            </a:xfrm>
            <a:prstGeom prst="leftBrace">
              <a:avLst/>
            </a:prstGeom>
            <a:noFill/>
            <a:ln w="25400" cap="flat" cmpd="sng" algn="ctr">
              <a:solidFill>
                <a:schemeClr val="tx2"/>
              </a:solidFill>
              <a:prstDash val="solid"/>
            </a:ln>
            <a:effectLst/>
          </p:spPr>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fontAlgn="auto">
                <a:spcBef>
                  <a:spcPts val="0"/>
                </a:spcBef>
                <a:spcAft>
                  <a:spcPts val="0"/>
                </a:spcAft>
                <a:defRPr/>
              </a:pPr>
              <a:endParaRPr lang="fr-FR" kern="0">
                <a:solidFill>
                  <a:sysClr val="windowText" lastClr="000000"/>
                </a:solidFill>
                <a:latin typeface="Calibri"/>
              </a:endParaRPr>
            </a:p>
          </p:txBody>
        </p:sp>
        <p:sp>
          <p:nvSpPr>
            <p:cNvPr id="1146" name="ZoneTexte 19"/>
            <p:cNvSpPr txBox="1">
              <a:spLocks noChangeArrowheads="1"/>
            </p:cNvSpPr>
            <p:nvPr/>
          </p:nvSpPr>
          <p:spPr bwMode="auto">
            <a:xfrm>
              <a:off x="3988628" y="2666394"/>
              <a:ext cx="1871155" cy="287046"/>
            </a:xfrm>
            <a:prstGeom prst="rect">
              <a:avLst/>
            </a:prstGeom>
            <a:noFill/>
            <a:ln w="9525">
              <a:noFill/>
              <a:miter lim="800000"/>
              <a:headEnd/>
              <a:tailEnd/>
            </a:ln>
          </p:spPr>
          <p:txBody>
            <a:bodyPr>
              <a:spAutoFit/>
            </a:bodyPr>
            <a:lstStyle/>
            <a:p>
              <a:r>
                <a:rPr lang="fr-FR" sz="900" b="1"/>
                <a:t>Period #1</a:t>
              </a:r>
            </a:p>
          </p:txBody>
        </p:sp>
      </p:grpSp>
      <p:sp>
        <p:nvSpPr>
          <p:cNvPr id="1097" name="ZoneTexte 110"/>
          <p:cNvSpPr txBox="1">
            <a:spLocks noChangeArrowheads="1"/>
          </p:cNvSpPr>
          <p:nvPr/>
        </p:nvSpPr>
        <p:spPr bwMode="auto">
          <a:xfrm>
            <a:off x="16417925" y="8640763"/>
            <a:ext cx="4752975" cy="815975"/>
          </a:xfrm>
          <a:prstGeom prst="rect">
            <a:avLst/>
          </a:prstGeom>
          <a:noFill/>
          <a:ln w="9525">
            <a:noFill/>
            <a:miter lim="800000"/>
            <a:headEnd/>
            <a:tailEnd/>
          </a:ln>
        </p:spPr>
        <p:txBody>
          <a:bodyPr lIns="91390" tIns="45696" rIns="91390" bIns="45696">
            <a:spAutoFit/>
          </a:bodyPr>
          <a:lstStyle/>
          <a:p>
            <a:pPr algn="ctr"/>
            <a:r>
              <a:rPr lang="en-GB" sz="1000" b="1"/>
              <a:t>Table 1. Incidence rate ratio for CRE infections adjusted with multivariable Poisson regression analysis</a:t>
            </a:r>
          </a:p>
          <a:p>
            <a:pPr algn="ctr"/>
            <a:r>
              <a:rPr lang="en-US" sz="900"/>
              <a:t>NOTE: IRR: Incidence rate ratio.</a:t>
            </a:r>
            <a:r>
              <a:rPr lang="en-US" sz="900" baseline="30000"/>
              <a:t>a</a:t>
            </a:r>
            <a:r>
              <a:rPr lang="en-US" sz="900"/>
              <a:t>After multivariate Poisson regression </a:t>
            </a:r>
            <a:r>
              <a:rPr lang="en-GB" sz="900"/>
              <a:t>a</a:t>
            </a:r>
            <a:r>
              <a:rPr lang="en-US" sz="900"/>
              <a:t>djusted for age and traumatologic patients. Trend (per quarter) and period were forced in the model. </a:t>
            </a:r>
            <a:endParaRPr lang="en-GB" sz="900"/>
          </a:p>
          <a:p>
            <a:pPr algn="ctr"/>
            <a:r>
              <a:rPr lang="en-US" sz="900" baseline="30000"/>
              <a:t> b</a:t>
            </a:r>
            <a:r>
              <a:rPr lang="en-US" sz="900"/>
              <a:t>3 months interval. </a:t>
            </a:r>
            <a:r>
              <a:rPr lang="en-US" sz="900" baseline="30000"/>
              <a:t>c</a:t>
            </a:r>
            <a:r>
              <a:rPr lang="en-US" sz="900"/>
              <a:t>Period #1 (2008-2010). </a:t>
            </a:r>
            <a:r>
              <a:rPr lang="en-US" sz="900" baseline="30000"/>
              <a:t>d</a:t>
            </a:r>
            <a:r>
              <a:rPr lang="en-US" sz="900"/>
              <a:t>Period #2 (2011).</a:t>
            </a:r>
            <a:endParaRPr lang="fr-FR" sz="900"/>
          </a:p>
        </p:txBody>
      </p:sp>
      <p:pic>
        <p:nvPicPr>
          <p:cNvPr id="1098" name="Picture 202"/>
          <p:cNvPicPr>
            <a:picLocks noChangeAspect="1" noChangeArrowheads="1"/>
          </p:cNvPicPr>
          <p:nvPr/>
        </p:nvPicPr>
        <p:blipFill>
          <a:blip r:embed="rId9"/>
          <a:srcRect/>
          <a:stretch>
            <a:fillRect/>
          </a:stretch>
        </p:blipFill>
        <p:spPr bwMode="auto">
          <a:xfrm>
            <a:off x="669925" y="1568450"/>
            <a:ext cx="469900" cy="398463"/>
          </a:xfrm>
          <a:prstGeom prst="rect">
            <a:avLst/>
          </a:prstGeom>
          <a:noFill/>
          <a:ln w="9525">
            <a:noFill/>
            <a:miter lim="800000"/>
            <a:headEnd/>
            <a:tailEnd/>
          </a:ln>
        </p:spPr>
      </p:pic>
      <p:grpSp>
        <p:nvGrpSpPr>
          <p:cNvPr id="1099" name="Groupe 42"/>
          <p:cNvGrpSpPr>
            <a:grpSpLocks/>
          </p:cNvGrpSpPr>
          <p:nvPr/>
        </p:nvGrpSpPr>
        <p:grpSpPr bwMode="auto">
          <a:xfrm>
            <a:off x="16921163" y="2160588"/>
            <a:ext cx="4024312" cy="2130425"/>
            <a:chOff x="3754296" y="96887"/>
            <a:chExt cx="4714223" cy="2368534"/>
          </a:xfrm>
        </p:grpSpPr>
        <p:sp>
          <p:nvSpPr>
            <p:cNvPr id="1112" name="Text Box 10"/>
            <p:cNvSpPr txBox="1">
              <a:spLocks noChangeArrowheads="1"/>
            </p:cNvSpPr>
            <p:nvPr/>
          </p:nvSpPr>
          <p:spPr bwMode="auto">
            <a:xfrm>
              <a:off x="5689602" y="609944"/>
              <a:ext cx="360361" cy="307945"/>
            </a:xfrm>
            <a:prstGeom prst="rect">
              <a:avLst/>
            </a:prstGeom>
            <a:noFill/>
            <a:ln w="9525">
              <a:noFill/>
              <a:miter lim="800000"/>
              <a:headEnd/>
              <a:tailEnd/>
            </a:ln>
          </p:spPr>
          <p:txBody>
            <a:bodyPr>
              <a:spAutoFit/>
            </a:bodyPr>
            <a:lstStyle/>
            <a:p>
              <a:pPr>
                <a:spcBef>
                  <a:spcPct val="50000"/>
                </a:spcBef>
              </a:pPr>
              <a:r>
                <a:rPr lang="fr-FR" sz="1200"/>
                <a:t>U</a:t>
              </a:r>
            </a:p>
          </p:txBody>
        </p:sp>
        <p:sp>
          <p:nvSpPr>
            <p:cNvPr id="1113" name="Text Box 13"/>
            <p:cNvSpPr txBox="1">
              <a:spLocks noChangeArrowheads="1"/>
            </p:cNvSpPr>
            <p:nvPr/>
          </p:nvSpPr>
          <p:spPr bwMode="auto">
            <a:xfrm>
              <a:off x="7981950" y="609944"/>
              <a:ext cx="360363" cy="307945"/>
            </a:xfrm>
            <a:prstGeom prst="rect">
              <a:avLst/>
            </a:prstGeom>
            <a:noFill/>
            <a:ln w="9525">
              <a:noFill/>
              <a:miter lim="800000"/>
              <a:headEnd/>
              <a:tailEnd/>
            </a:ln>
          </p:spPr>
          <p:txBody>
            <a:bodyPr>
              <a:spAutoFit/>
            </a:bodyPr>
            <a:lstStyle/>
            <a:p>
              <a:pPr>
                <a:spcBef>
                  <a:spcPct val="50000"/>
                </a:spcBef>
              </a:pPr>
              <a:r>
                <a:rPr lang="fr-FR" sz="1200"/>
                <a:t>T</a:t>
              </a:r>
            </a:p>
          </p:txBody>
        </p:sp>
        <p:sp>
          <p:nvSpPr>
            <p:cNvPr id="1114" name="Text Box 15"/>
            <p:cNvSpPr txBox="1">
              <a:spLocks noChangeArrowheads="1"/>
            </p:cNvSpPr>
            <p:nvPr/>
          </p:nvSpPr>
          <p:spPr bwMode="auto">
            <a:xfrm>
              <a:off x="3754296" y="609944"/>
              <a:ext cx="1779730" cy="821188"/>
            </a:xfrm>
            <a:prstGeom prst="rect">
              <a:avLst/>
            </a:prstGeom>
            <a:noFill/>
            <a:ln w="9525">
              <a:noFill/>
              <a:miter lim="800000"/>
              <a:headEnd/>
              <a:tailEnd/>
            </a:ln>
          </p:spPr>
          <p:txBody>
            <a:bodyPr>
              <a:spAutoFit/>
            </a:bodyPr>
            <a:lstStyle/>
            <a:p>
              <a:pPr>
                <a:spcBef>
                  <a:spcPct val="50000"/>
                </a:spcBef>
              </a:pPr>
              <a:r>
                <a:rPr lang="fr-FR" sz="1200" b="1"/>
                <a:t>Unit A : </a:t>
              </a:r>
              <a:r>
                <a:rPr lang="fr-FR" sz="1200"/>
                <a:t>intervention group</a:t>
              </a:r>
            </a:p>
            <a:p>
              <a:pPr>
                <a:spcBef>
                  <a:spcPct val="50000"/>
                </a:spcBef>
              </a:pPr>
              <a:endParaRPr lang="fr-FR" sz="1200"/>
            </a:p>
          </p:txBody>
        </p:sp>
        <p:sp>
          <p:nvSpPr>
            <p:cNvPr id="1115" name="AutoShape 18"/>
            <p:cNvSpPr>
              <a:spLocks noChangeArrowheads="1"/>
            </p:cNvSpPr>
            <p:nvPr/>
          </p:nvSpPr>
          <p:spPr bwMode="auto">
            <a:xfrm>
              <a:off x="7045325" y="630572"/>
              <a:ext cx="145293" cy="339648"/>
            </a:xfrm>
            <a:prstGeom prst="downArrow">
              <a:avLst>
                <a:gd name="adj1" fmla="val 50000"/>
                <a:gd name="adj2" fmla="val 58453"/>
              </a:avLst>
            </a:prstGeom>
            <a:solidFill>
              <a:schemeClr val="tx2"/>
            </a:solidFill>
            <a:ln w="9525">
              <a:solidFill>
                <a:schemeClr val="tx1"/>
              </a:solidFill>
              <a:miter lim="800000"/>
              <a:headEnd/>
              <a:tailEnd/>
            </a:ln>
          </p:spPr>
          <p:txBody>
            <a:bodyPr wrap="none" anchor="ctr"/>
            <a:lstStyle/>
            <a:p>
              <a:endParaRPr lang="fr-FR"/>
            </a:p>
          </p:txBody>
        </p:sp>
        <p:sp>
          <p:nvSpPr>
            <p:cNvPr id="1116" name="Line 20"/>
            <p:cNvSpPr>
              <a:spLocks noChangeShapeType="1"/>
            </p:cNvSpPr>
            <p:nvPr/>
          </p:nvSpPr>
          <p:spPr bwMode="auto">
            <a:xfrm>
              <a:off x="5676900" y="1041640"/>
              <a:ext cx="2665413" cy="0"/>
            </a:xfrm>
            <a:prstGeom prst="line">
              <a:avLst/>
            </a:prstGeom>
            <a:noFill/>
            <a:ln w="38100">
              <a:solidFill>
                <a:schemeClr val="tx1"/>
              </a:solidFill>
              <a:round/>
              <a:headEnd/>
              <a:tailEnd type="triangle" w="med" len="med"/>
            </a:ln>
          </p:spPr>
          <p:txBody>
            <a:bodyPr/>
            <a:lstStyle/>
            <a:p>
              <a:endParaRPr lang="fr-FR"/>
            </a:p>
          </p:txBody>
        </p:sp>
        <p:sp>
          <p:nvSpPr>
            <p:cNvPr id="1117" name="Line 23"/>
            <p:cNvSpPr>
              <a:spLocks noChangeShapeType="1"/>
            </p:cNvSpPr>
            <p:nvPr/>
          </p:nvSpPr>
          <p:spPr bwMode="auto">
            <a:xfrm>
              <a:off x="6396038" y="970220"/>
              <a:ext cx="0" cy="71420"/>
            </a:xfrm>
            <a:prstGeom prst="line">
              <a:avLst/>
            </a:prstGeom>
            <a:noFill/>
            <a:ln w="38100">
              <a:solidFill>
                <a:schemeClr val="tx1"/>
              </a:solidFill>
              <a:round/>
              <a:headEnd/>
              <a:tailEnd/>
            </a:ln>
          </p:spPr>
          <p:txBody>
            <a:bodyPr/>
            <a:lstStyle/>
            <a:p>
              <a:endParaRPr lang="fr-FR"/>
            </a:p>
          </p:txBody>
        </p:sp>
        <p:sp>
          <p:nvSpPr>
            <p:cNvPr id="1118" name="Line 24"/>
            <p:cNvSpPr>
              <a:spLocks noChangeShapeType="1"/>
            </p:cNvSpPr>
            <p:nvPr/>
          </p:nvSpPr>
          <p:spPr bwMode="auto">
            <a:xfrm>
              <a:off x="6829425" y="970220"/>
              <a:ext cx="0" cy="61897"/>
            </a:xfrm>
            <a:prstGeom prst="line">
              <a:avLst/>
            </a:prstGeom>
            <a:noFill/>
            <a:ln w="38100">
              <a:solidFill>
                <a:schemeClr val="tx1"/>
              </a:solidFill>
              <a:round/>
              <a:headEnd/>
              <a:tailEnd/>
            </a:ln>
          </p:spPr>
          <p:txBody>
            <a:bodyPr/>
            <a:lstStyle/>
            <a:p>
              <a:endParaRPr lang="fr-FR"/>
            </a:p>
          </p:txBody>
        </p:sp>
        <p:sp>
          <p:nvSpPr>
            <p:cNvPr id="1119" name="Line 25"/>
            <p:cNvSpPr>
              <a:spLocks noChangeShapeType="1"/>
            </p:cNvSpPr>
            <p:nvPr/>
          </p:nvSpPr>
          <p:spPr bwMode="auto">
            <a:xfrm>
              <a:off x="7261225" y="970220"/>
              <a:ext cx="0" cy="61897"/>
            </a:xfrm>
            <a:prstGeom prst="line">
              <a:avLst/>
            </a:prstGeom>
            <a:noFill/>
            <a:ln w="38100">
              <a:solidFill>
                <a:schemeClr val="tx1"/>
              </a:solidFill>
              <a:round/>
              <a:headEnd/>
              <a:tailEnd/>
            </a:ln>
          </p:spPr>
          <p:txBody>
            <a:bodyPr/>
            <a:lstStyle/>
            <a:p>
              <a:endParaRPr lang="fr-FR"/>
            </a:p>
          </p:txBody>
        </p:sp>
        <p:sp>
          <p:nvSpPr>
            <p:cNvPr id="1120" name="Line 26"/>
            <p:cNvSpPr>
              <a:spLocks noChangeShapeType="1"/>
            </p:cNvSpPr>
            <p:nvPr/>
          </p:nvSpPr>
          <p:spPr bwMode="auto">
            <a:xfrm>
              <a:off x="7693025" y="970220"/>
              <a:ext cx="0" cy="61897"/>
            </a:xfrm>
            <a:prstGeom prst="line">
              <a:avLst/>
            </a:prstGeom>
            <a:noFill/>
            <a:ln w="38100">
              <a:solidFill>
                <a:schemeClr val="tx1"/>
              </a:solidFill>
              <a:round/>
              <a:headEnd/>
              <a:tailEnd/>
            </a:ln>
          </p:spPr>
          <p:txBody>
            <a:bodyPr/>
            <a:lstStyle/>
            <a:p>
              <a:endParaRPr lang="fr-FR"/>
            </a:p>
          </p:txBody>
        </p:sp>
        <p:sp>
          <p:nvSpPr>
            <p:cNvPr id="1121" name="AutoShape 34"/>
            <p:cNvSpPr>
              <a:spLocks/>
            </p:cNvSpPr>
            <p:nvPr/>
          </p:nvSpPr>
          <p:spPr bwMode="auto">
            <a:xfrm rot="-5400000">
              <a:off x="6503996" y="573303"/>
              <a:ext cx="73007" cy="1152525"/>
            </a:xfrm>
            <a:prstGeom prst="leftBracket">
              <a:avLst>
                <a:gd name="adj" fmla="val 0"/>
              </a:avLst>
            </a:prstGeom>
            <a:noFill/>
            <a:ln w="28575">
              <a:solidFill>
                <a:srgbClr val="FF0000"/>
              </a:solidFill>
              <a:round/>
              <a:headEnd/>
              <a:tailEnd/>
            </a:ln>
          </p:spPr>
          <p:txBody>
            <a:bodyPr vert="eaVert" wrap="none" anchor="ctr"/>
            <a:lstStyle/>
            <a:p>
              <a:pPr algn="ctr"/>
              <a:endParaRPr lang="fr-FR">
                <a:solidFill>
                  <a:srgbClr val="FF0000"/>
                </a:solidFill>
              </a:endParaRPr>
            </a:p>
          </p:txBody>
        </p:sp>
        <p:sp>
          <p:nvSpPr>
            <p:cNvPr id="1122" name="AutoShape 35"/>
            <p:cNvSpPr>
              <a:spLocks/>
            </p:cNvSpPr>
            <p:nvPr/>
          </p:nvSpPr>
          <p:spPr bwMode="auto">
            <a:xfrm rot="-5400000">
              <a:off x="7441416" y="932871"/>
              <a:ext cx="71420" cy="431800"/>
            </a:xfrm>
            <a:prstGeom prst="leftBracket">
              <a:avLst>
                <a:gd name="adj" fmla="val 0"/>
              </a:avLst>
            </a:prstGeom>
            <a:noFill/>
            <a:ln w="28575">
              <a:solidFill>
                <a:srgbClr val="FF0000"/>
              </a:solidFill>
              <a:round/>
              <a:headEnd/>
              <a:tailEnd/>
            </a:ln>
          </p:spPr>
          <p:txBody>
            <a:bodyPr vert="eaVert" wrap="none" anchor="ctr"/>
            <a:lstStyle/>
            <a:p>
              <a:pPr algn="ctr"/>
              <a:endParaRPr lang="fr-FR">
                <a:solidFill>
                  <a:srgbClr val="FF0000"/>
                </a:solidFill>
              </a:endParaRPr>
            </a:p>
          </p:txBody>
        </p:sp>
        <p:sp>
          <p:nvSpPr>
            <p:cNvPr id="1123" name="Text Box 41"/>
            <p:cNvSpPr txBox="1">
              <a:spLocks noChangeArrowheads="1"/>
            </p:cNvSpPr>
            <p:nvPr/>
          </p:nvSpPr>
          <p:spPr bwMode="auto">
            <a:xfrm>
              <a:off x="6084095" y="96887"/>
              <a:ext cx="2384424" cy="444810"/>
            </a:xfrm>
            <a:prstGeom prst="rect">
              <a:avLst/>
            </a:prstGeom>
            <a:noFill/>
            <a:ln w="9525">
              <a:noFill/>
              <a:miter lim="800000"/>
              <a:headEnd/>
              <a:tailEnd/>
            </a:ln>
          </p:spPr>
          <p:txBody>
            <a:bodyPr>
              <a:spAutoFit/>
            </a:bodyPr>
            <a:lstStyle/>
            <a:p>
              <a:pPr algn="ctr">
                <a:spcBef>
                  <a:spcPct val="50000"/>
                </a:spcBef>
              </a:pPr>
              <a:r>
                <a:rPr lang="fr-FR" sz="1000"/>
                <a:t>Intervention : </a:t>
              </a:r>
              <a:r>
                <a:rPr lang="fr-FR" sz="1000" b="1"/>
                <a:t>targeted screening for CRE</a:t>
              </a:r>
            </a:p>
          </p:txBody>
        </p:sp>
        <p:sp>
          <p:nvSpPr>
            <p:cNvPr id="1124" name="Line 90"/>
            <p:cNvSpPr>
              <a:spLocks noChangeShapeType="1"/>
            </p:cNvSpPr>
            <p:nvPr/>
          </p:nvSpPr>
          <p:spPr bwMode="auto">
            <a:xfrm>
              <a:off x="5964238" y="970220"/>
              <a:ext cx="0" cy="71420"/>
            </a:xfrm>
            <a:prstGeom prst="line">
              <a:avLst/>
            </a:prstGeom>
            <a:noFill/>
            <a:ln w="38100">
              <a:solidFill>
                <a:schemeClr val="tx1"/>
              </a:solidFill>
              <a:round/>
              <a:headEnd/>
              <a:tailEnd/>
            </a:ln>
          </p:spPr>
          <p:txBody>
            <a:bodyPr/>
            <a:lstStyle/>
            <a:p>
              <a:endParaRPr lang="fr-FR"/>
            </a:p>
          </p:txBody>
        </p:sp>
        <p:grpSp>
          <p:nvGrpSpPr>
            <p:cNvPr id="1125" name="Groupe 60"/>
            <p:cNvGrpSpPr>
              <a:grpSpLocks/>
            </p:cNvGrpSpPr>
            <p:nvPr/>
          </p:nvGrpSpPr>
          <p:grpSpPr bwMode="auto">
            <a:xfrm>
              <a:off x="3754296" y="1401484"/>
              <a:ext cx="4659454" cy="1063937"/>
              <a:chOff x="417371" y="1412872"/>
              <a:chExt cx="4659454" cy="1063776"/>
            </a:xfrm>
          </p:grpSpPr>
          <p:sp>
            <p:nvSpPr>
              <p:cNvPr id="1127" name="Text Box 11"/>
              <p:cNvSpPr txBox="1">
                <a:spLocks noChangeArrowheads="1"/>
              </p:cNvSpPr>
              <p:nvPr/>
            </p:nvSpPr>
            <p:spPr bwMode="auto">
              <a:xfrm>
                <a:off x="2371725" y="1412872"/>
                <a:ext cx="360361" cy="307899"/>
              </a:xfrm>
              <a:prstGeom prst="rect">
                <a:avLst/>
              </a:prstGeom>
              <a:noFill/>
              <a:ln w="9525">
                <a:noFill/>
                <a:miter lim="800000"/>
                <a:headEnd/>
                <a:tailEnd/>
              </a:ln>
            </p:spPr>
            <p:txBody>
              <a:bodyPr>
                <a:spAutoFit/>
              </a:bodyPr>
              <a:lstStyle/>
              <a:p>
                <a:pPr>
                  <a:spcBef>
                    <a:spcPct val="50000"/>
                  </a:spcBef>
                </a:pPr>
                <a:r>
                  <a:rPr lang="fr-FR" sz="1200"/>
                  <a:t>U</a:t>
                </a:r>
              </a:p>
            </p:txBody>
          </p:sp>
          <p:sp>
            <p:nvSpPr>
              <p:cNvPr id="1128" name="Text Box 12"/>
              <p:cNvSpPr txBox="1">
                <a:spLocks noChangeArrowheads="1"/>
              </p:cNvSpPr>
              <p:nvPr/>
            </p:nvSpPr>
            <p:spPr bwMode="auto">
              <a:xfrm>
                <a:off x="4645025" y="1412872"/>
                <a:ext cx="360363" cy="307899"/>
              </a:xfrm>
              <a:prstGeom prst="rect">
                <a:avLst/>
              </a:prstGeom>
              <a:noFill/>
              <a:ln w="9525">
                <a:noFill/>
                <a:miter lim="800000"/>
                <a:headEnd/>
                <a:tailEnd/>
              </a:ln>
            </p:spPr>
            <p:txBody>
              <a:bodyPr>
                <a:spAutoFit/>
              </a:bodyPr>
              <a:lstStyle/>
              <a:p>
                <a:pPr>
                  <a:spcBef>
                    <a:spcPct val="50000"/>
                  </a:spcBef>
                </a:pPr>
                <a:r>
                  <a:rPr lang="fr-FR" sz="1200"/>
                  <a:t>U</a:t>
                </a:r>
              </a:p>
            </p:txBody>
          </p:sp>
          <p:sp>
            <p:nvSpPr>
              <p:cNvPr id="1129" name="Text Box 16"/>
              <p:cNvSpPr txBox="1">
                <a:spLocks noChangeArrowheads="1"/>
              </p:cNvSpPr>
              <p:nvPr/>
            </p:nvSpPr>
            <p:spPr bwMode="auto">
              <a:xfrm>
                <a:off x="417371" y="1412872"/>
                <a:ext cx="1779729" cy="513165"/>
              </a:xfrm>
              <a:prstGeom prst="rect">
                <a:avLst/>
              </a:prstGeom>
              <a:noFill/>
              <a:ln w="9525">
                <a:noFill/>
                <a:miter lim="800000"/>
                <a:headEnd/>
                <a:tailEnd/>
              </a:ln>
            </p:spPr>
            <p:txBody>
              <a:bodyPr>
                <a:spAutoFit/>
              </a:bodyPr>
              <a:lstStyle/>
              <a:p>
                <a:pPr>
                  <a:spcBef>
                    <a:spcPct val="50000"/>
                  </a:spcBef>
                </a:pPr>
                <a:r>
                  <a:rPr lang="fr-FR" sz="1200" b="1"/>
                  <a:t>Unit B :       </a:t>
                </a:r>
                <a:r>
                  <a:rPr lang="fr-FR" sz="1200"/>
                  <a:t> control group</a:t>
                </a:r>
              </a:p>
            </p:txBody>
          </p:sp>
          <p:sp>
            <p:nvSpPr>
              <p:cNvPr id="1130" name="Line 21"/>
              <p:cNvSpPr>
                <a:spLocks noChangeShapeType="1"/>
              </p:cNvSpPr>
              <p:nvPr/>
            </p:nvSpPr>
            <p:spPr bwMode="auto">
              <a:xfrm>
                <a:off x="2339975" y="1844503"/>
                <a:ext cx="2665413" cy="0"/>
              </a:xfrm>
              <a:prstGeom prst="line">
                <a:avLst/>
              </a:prstGeom>
              <a:noFill/>
              <a:ln w="38100">
                <a:solidFill>
                  <a:schemeClr val="tx1"/>
                </a:solidFill>
                <a:round/>
                <a:headEnd/>
                <a:tailEnd type="triangle" w="med" len="med"/>
              </a:ln>
            </p:spPr>
            <p:txBody>
              <a:bodyPr/>
              <a:lstStyle/>
              <a:p>
                <a:endParaRPr lang="fr-FR"/>
              </a:p>
            </p:txBody>
          </p:sp>
          <p:sp>
            <p:nvSpPr>
              <p:cNvPr id="1131" name="Line 27"/>
              <p:cNvSpPr>
                <a:spLocks noChangeShapeType="1"/>
              </p:cNvSpPr>
              <p:nvPr/>
            </p:nvSpPr>
            <p:spPr bwMode="auto">
              <a:xfrm>
                <a:off x="3059113" y="1773094"/>
                <a:ext cx="0" cy="61888"/>
              </a:xfrm>
              <a:prstGeom prst="line">
                <a:avLst/>
              </a:prstGeom>
              <a:noFill/>
              <a:ln w="38100">
                <a:solidFill>
                  <a:schemeClr val="tx1"/>
                </a:solidFill>
                <a:round/>
                <a:headEnd/>
                <a:tailEnd/>
              </a:ln>
            </p:spPr>
            <p:txBody>
              <a:bodyPr/>
              <a:lstStyle/>
              <a:p>
                <a:endParaRPr lang="fr-FR"/>
              </a:p>
            </p:txBody>
          </p:sp>
          <p:sp>
            <p:nvSpPr>
              <p:cNvPr id="1132" name="Line 28"/>
              <p:cNvSpPr>
                <a:spLocks noChangeShapeType="1"/>
              </p:cNvSpPr>
              <p:nvPr/>
            </p:nvSpPr>
            <p:spPr bwMode="auto">
              <a:xfrm>
                <a:off x="3492500" y="1773094"/>
                <a:ext cx="0" cy="61888"/>
              </a:xfrm>
              <a:prstGeom prst="line">
                <a:avLst/>
              </a:prstGeom>
              <a:noFill/>
              <a:ln w="38100">
                <a:solidFill>
                  <a:schemeClr val="tx1"/>
                </a:solidFill>
                <a:round/>
                <a:headEnd/>
                <a:tailEnd/>
              </a:ln>
            </p:spPr>
            <p:txBody>
              <a:bodyPr/>
              <a:lstStyle/>
              <a:p>
                <a:endParaRPr lang="fr-FR"/>
              </a:p>
            </p:txBody>
          </p:sp>
          <p:sp>
            <p:nvSpPr>
              <p:cNvPr id="1133" name="Line 29"/>
              <p:cNvSpPr>
                <a:spLocks noChangeShapeType="1"/>
              </p:cNvSpPr>
              <p:nvPr/>
            </p:nvSpPr>
            <p:spPr bwMode="auto">
              <a:xfrm>
                <a:off x="3924300" y="1773094"/>
                <a:ext cx="0" cy="61888"/>
              </a:xfrm>
              <a:prstGeom prst="line">
                <a:avLst/>
              </a:prstGeom>
              <a:noFill/>
              <a:ln w="38100">
                <a:solidFill>
                  <a:schemeClr val="tx1"/>
                </a:solidFill>
                <a:round/>
                <a:headEnd/>
                <a:tailEnd/>
              </a:ln>
            </p:spPr>
            <p:txBody>
              <a:bodyPr/>
              <a:lstStyle/>
              <a:p>
                <a:endParaRPr lang="fr-FR"/>
              </a:p>
            </p:txBody>
          </p:sp>
          <p:sp>
            <p:nvSpPr>
              <p:cNvPr id="1134" name="Line 30"/>
              <p:cNvSpPr>
                <a:spLocks noChangeShapeType="1"/>
              </p:cNvSpPr>
              <p:nvPr/>
            </p:nvSpPr>
            <p:spPr bwMode="auto">
              <a:xfrm>
                <a:off x="4356100" y="1773094"/>
                <a:ext cx="0" cy="61888"/>
              </a:xfrm>
              <a:prstGeom prst="line">
                <a:avLst/>
              </a:prstGeom>
              <a:noFill/>
              <a:ln w="38100">
                <a:solidFill>
                  <a:schemeClr val="tx1"/>
                </a:solidFill>
                <a:round/>
                <a:headEnd/>
                <a:tailEnd/>
              </a:ln>
            </p:spPr>
            <p:txBody>
              <a:bodyPr/>
              <a:lstStyle/>
              <a:p>
                <a:endParaRPr lang="fr-FR"/>
              </a:p>
            </p:txBody>
          </p:sp>
          <p:sp>
            <p:nvSpPr>
              <p:cNvPr id="1135" name="Text Box 31"/>
              <p:cNvSpPr txBox="1">
                <a:spLocks noChangeArrowheads="1"/>
              </p:cNvSpPr>
              <p:nvPr/>
            </p:nvSpPr>
            <p:spPr bwMode="auto">
              <a:xfrm>
                <a:off x="2339975" y="1988911"/>
                <a:ext cx="2736850" cy="273688"/>
              </a:xfrm>
              <a:prstGeom prst="rect">
                <a:avLst/>
              </a:prstGeom>
              <a:noFill/>
              <a:ln w="9525">
                <a:noFill/>
                <a:miter lim="800000"/>
                <a:headEnd/>
                <a:tailEnd/>
              </a:ln>
            </p:spPr>
            <p:txBody>
              <a:bodyPr>
                <a:spAutoFit/>
              </a:bodyPr>
              <a:lstStyle/>
              <a:p>
                <a:pPr>
                  <a:spcBef>
                    <a:spcPct val="50000"/>
                  </a:spcBef>
                </a:pPr>
                <a:r>
                  <a:rPr lang="fr-FR" sz="1000"/>
                  <a:t>2008  2009   2010  2011  2012</a:t>
                </a:r>
              </a:p>
            </p:txBody>
          </p:sp>
          <p:sp>
            <p:nvSpPr>
              <p:cNvPr id="1136" name="AutoShape 36"/>
              <p:cNvSpPr>
                <a:spLocks/>
              </p:cNvSpPr>
              <p:nvPr/>
            </p:nvSpPr>
            <p:spPr bwMode="auto">
              <a:xfrm rot="-5400000">
                <a:off x="4103702" y="1736509"/>
                <a:ext cx="72996" cy="431801"/>
              </a:xfrm>
              <a:prstGeom prst="leftBracket">
                <a:avLst>
                  <a:gd name="adj" fmla="val 0"/>
                </a:avLst>
              </a:prstGeom>
              <a:noFill/>
              <a:ln w="28575">
                <a:solidFill>
                  <a:srgbClr val="FF0000"/>
                </a:solidFill>
                <a:round/>
                <a:headEnd/>
                <a:tailEnd/>
              </a:ln>
            </p:spPr>
            <p:txBody>
              <a:bodyPr vert="eaVert" wrap="none" anchor="ctr"/>
              <a:lstStyle/>
              <a:p>
                <a:pPr algn="ctr"/>
                <a:endParaRPr lang="fr-FR">
                  <a:solidFill>
                    <a:srgbClr val="FF0000"/>
                  </a:solidFill>
                </a:endParaRPr>
              </a:p>
            </p:txBody>
          </p:sp>
          <p:sp>
            <p:nvSpPr>
              <p:cNvPr id="1137" name="AutoShape 37"/>
              <p:cNvSpPr>
                <a:spLocks/>
              </p:cNvSpPr>
              <p:nvPr/>
            </p:nvSpPr>
            <p:spPr bwMode="auto">
              <a:xfrm rot="-5400000">
                <a:off x="3167077" y="1376148"/>
                <a:ext cx="72996" cy="1152525"/>
              </a:xfrm>
              <a:prstGeom prst="leftBracket">
                <a:avLst>
                  <a:gd name="adj" fmla="val 0"/>
                </a:avLst>
              </a:prstGeom>
              <a:noFill/>
              <a:ln w="28575">
                <a:solidFill>
                  <a:srgbClr val="FF0000"/>
                </a:solidFill>
                <a:round/>
                <a:headEnd/>
                <a:tailEnd/>
              </a:ln>
            </p:spPr>
            <p:txBody>
              <a:bodyPr vert="eaVert" wrap="none" anchor="ctr"/>
              <a:lstStyle/>
              <a:p>
                <a:pPr algn="ctr"/>
                <a:endParaRPr lang="fr-FR">
                  <a:solidFill>
                    <a:srgbClr val="FF0000"/>
                  </a:solidFill>
                </a:endParaRPr>
              </a:p>
            </p:txBody>
          </p:sp>
          <p:sp>
            <p:nvSpPr>
              <p:cNvPr id="1138" name="Text Box 39"/>
              <p:cNvSpPr txBox="1">
                <a:spLocks noChangeArrowheads="1"/>
              </p:cNvSpPr>
              <p:nvPr/>
            </p:nvSpPr>
            <p:spPr bwMode="auto">
              <a:xfrm>
                <a:off x="2552113" y="2168748"/>
                <a:ext cx="1185989" cy="307899"/>
              </a:xfrm>
              <a:prstGeom prst="rect">
                <a:avLst/>
              </a:prstGeom>
              <a:noFill/>
              <a:ln w="9525">
                <a:noFill/>
                <a:miter lim="800000"/>
                <a:headEnd/>
                <a:tailEnd/>
              </a:ln>
            </p:spPr>
            <p:txBody>
              <a:bodyPr>
                <a:spAutoFit/>
              </a:bodyPr>
              <a:lstStyle/>
              <a:p>
                <a:pPr>
                  <a:spcBef>
                    <a:spcPct val="50000"/>
                  </a:spcBef>
                </a:pPr>
                <a:r>
                  <a:rPr lang="fr-FR" sz="1200" b="1"/>
                  <a:t>Period #1</a:t>
                </a:r>
              </a:p>
            </p:txBody>
          </p:sp>
          <p:sp>
            <p:nvSpPr>
              <p:cNvPr id="1139" name="Text Box 40"/>
              <p:cNvSpPr txBox="1">
                <a:spLocks noChangeArrowheads="1"/>
              </p:cNvSpPr>
              <p:nvPr/>
            </p:nvSpPr>
            <p:spPr bwMode="auto">
              <a:xfrm>
                <a:off x="3746429" y="2168749"/>
                <a:ext cx="1225549" cy="307899"/>
              </a:xfrm>
              <a:prstGeom prst="rect">
                <a:avLst/>
              </a:prstGeom>
              <a:noFill/>
              <a:ln w="9525">
                <a:noFill/>
                <a:miter lim="800000"/>
                <a:headEnd/>
                <a:tailEnd/>
              </a:ln>
            </p:spPr>
            <p:txBody>
              <a:bodyPr>
                <a:spAutoFit/>
              </a:bodyPr>
              <a:lstStyle/>
              <a:p>
                <a:pPr>
                  <a:spcBef>
                    <a:spcPct val="50000"/>
                  </a:spcBef>
                </a:pPr>
                <a:r>
                  <a:rPr lang="fr-FR" sz="1200" b="1"/>
                  <a:t>Period #2 </a:t>
                </a:r>
              </a:p>
            </p:txBody>
          </p:sp>
          <p:sp>
            <p:nvSpPr>
              <p:cNvPr id="1140" name="Line 91"/>
              <p:cNvSpPr>
                <a:spLocks noChangeShapeType="1"/>
              </p:cNvSpPr>
              <p:nvPr/>
            </p:nvSpPr>
            <p:spPr bwMode="auto">
              <a:xfrm>
                <a:off x="2627313" y="1773094"/>
                <a:ext cx="0" cy="71409"/>
              </a:xfrm>
              <a:prstGeom prst="line">
                <a:avLst/>
              </a:prstGeom>
              <a:noFill/>
              <a:ln w="38100">
                <a:solidFill>
                  <a:schemeClr val="tx1"/>
                </a:solidFill>
                <a:round/>
                <a:headEnd/>
                <a:tailEnd/>
              </a:ln>
            </p:spPr>
            <p:txBody>
              <a:bodyPr/>
              <a:lstStyle/>
              <a:p>
                <a:endParaRPr lang="fr-FR"/>
              </a:p>
            </p:txBody>
          </p:sp>
        </p:grpSp>
        <p:sp>
          <p:nvSpPr>
            <p:cNvPr id="1126" name="Text Box 31"/>
            <p:cNvSpPr txBox="1">
              <a:spLocks noChangeArrowheads="1"/>
            </p:cNvSpPr>
            <p:nvPr/>
          </p:nvSpPr>
          <p:spPr bwMode="auto">
            <a:xfrm>
              <a:off x="5676678" y="1185374"/>
              <a:ext cx="2736850" cy="273729"/>
            </a:xfrm>
            <a:prstGeom prst="rect">
              <a:avLst/>
            </a:prstGeom>
            <a:noFill/>
            <a:ln w="9525">
              <a:noFill/>
              <a:miter lim="800000"/>
              <a:headEnd/>
              <a:tailEnd/>
            </a:ln>
          </p:spPr>
          <p:txBody>
            <a:bodyPr>
              <a:spAutoFit/>
            </a:bodyPr>
            <a:lstStyle/>
            <a:p>
              <a:pPr>
                <a:spcBef>
                  <a:spcPct val="50000"/>
                </a:spcBef>
              </a:pPr>
              <a:r>
                <a:rPr lang="fr-FR" sz="1000"/>
                <a:t>2008  2009   2010  2011  2012</a:t>
              </a:r>
            </a:p>
          </p:txBody>
        </p:sp>
      </p:grpSp>
      <p:sp>
        <p:nvSpPr>
          <p:cNvPr id="1100" name="ZoneTexte 72"/>
          <p:cNvSpPr txBox="1">
            <a:spLocks noChangeArrowheads="1"/>
          </p:cNvSpPr>
          <p:nvPr/>
        </p:nvSpPr>
        <p:spPr bwMode="auto">
          <a:xfrm>
            <a:off x="16489363" y="4321175"/>
            <a:ext cx="4456112" cy="538163"/>
          </a:xfrm>
          <a:prstGeom prst="rect">
            <a:avLst/>
          </a:prstGeom>
          <a:noFill/>
          <a:ln w="9525">
            <a:noFill/>
            <a:miter lim="800000"/>
            <a:headEnd/>
            <a:tailEnd/>
          </a:ln>
        </p:spPr>
        <p:txBody>
          <a:bodyPr lIns="91390" tIns="45696" rIns="91390" bIns="45696">
            <a:spAutoFit/>
          </a:bodyPr>
          <a:lstStyle/>
          <a:p>
            <a:pPr algn="ctr"/>
            <a:r>
              <a:rPr lang="en-GB" sz="1000" b="1"/>
              <a:t>Figure 1. Design of the quasi-experimental study carried out in 2 ICUs, Edouard Herriot Hospital, Lyon, France </a:t>
            </a:r>
          </a:p>
          <a:p>
            <a:pPr algn="ctr"/>
            <a:r>
              <a:rPr lang="en-US" sz="900"/>
              <a:t>NOTE: U: Universal screening, T, Targeted screening</a:t>
            </a:r>
            <a:endParaRPr lang="fr-FR" sz="900"/>
          </a:p>
        </p:txBody>
      </p:sp>
      <p:grpSp>
        <p:nvGrpSpPr>
          <p:cNvPr id="1101" name="Groupe 8"/>
          <p:cNvGrpSpPr>
            <a:grpSpLocks/>
          </p:cNvGrpSpPr>
          <p:nvPr/>
        </p:nvGrpSpPr>
        <p:grpSpPr bwMode="auto">
          <a:xfrm>
            <a:off x="13330238" y="9107488"/>
            <a:ext cx="1335087" cy="565150"/>
            <a:chOff x="13821518" y="8986506"/>
            <a:chExt cx="1335261" cy="564395"/>
          </a:xfrm>
        </p:grpSpPr>
        <p:cxnSp>
          <p:nvCxnSpPr>
            <p:cNvPr id="1110" name="Connecteur droit avec flèche 74"/>
            <p:cNvCxnSpPr>
              <a:cxnSpLocks noChangeShapeType="1"/>
            </p:cNvCxnSpPr>
            <p:nvPr/>
          </p:nvCxnSpPr>
          <p:spPr bwMode="auto">
            <a:xfrm flipV="1">
              <a:off x="14064896" y="8986506"/>
              <a:ext cx="0" cy="203902"/>
            </a:xfrm>
            <a:prstGeom prst="straightConnector1">
              <a:avLst/>
            </a:prstGeom>
            <a:noFill/>
            <a:ln w="31750" algn="ctr">
              <a:solidFill>
                <a:srgbClr val="C00000"/>
              </a:solidFill>
              <a:round/>
              <a:headEnd/>
              <a:tailEnd type="arrow" w="med" len="med"/>
            </a:ln>
          </p:spPr>
        </p:cxnSp>
        <p:sp>
          <p:nvSpPr>
            <p:cNvPr id="1111" name="ZoneTexte 75"/>
            <p:cNvSpPr txBox="1">
              <a:spLocks noChangeArrowheads="1"/>
            </p:cNvSpPr>
            <p:nvPr/>
          </p:nvSpPr>
          <p:spPr bwMode="auto">
            <a:xfrm>
              <a:off x="13821518" y="9150790"/>
              <a:ext cx="1335261" cy="400111"/>
            </a:xfrm>
            <a:prstGeom prst="rect">
              <a:avLst/>
            </a:prstGeom>
            <a:noFill/>
            <a:ln w="9525">
              <a:noFill/>
              <a:miter lim="800000"/>
              <a:headEnd/>
              <a:tailEnd/>
            </a:ln>
          </p:spPr>
          <p:txBody>
            <a:bodyPr>
              <a:spAutoFit/>
            </a:bodyPr>
            <a:lstStyle/>
            <a:p>
              <a:r>
                <a:rPr lang="fr-FR" sz="1000" b="1">
                  <a:solidFill>
                    <a:srgbClr val="C00000"/>
                  </a:solidFill>
                </a:rPr>
                <a:t>Targeted screening in unit A</a:t>
              </a:r>
            </a:p>
          </p:txBody>
        </p:sp>
      </p:grpSp>
      <p:sp>
        <p:nvSpPr>
          <p:cNvPr id="1102" name="ZoneTexte 20"/>
          <p:cNvSpPr txBox="1">
            <a:spLocks noChangeArrowheads="1"/>
          </p:cNvSpPr>
          <p:nvPr/>
        </p:nvSpPr>
        <p:spPr bwMode="auto">
          <a:xfrm>
            <a:off x="9471025" y="6962775"/>
            <a:ext cx="976313" cy="269875"/>
          </a:xfrm>
          <a:prstGeom prst="rect">
            <a:avLst/>
          </a:prstGeom>
          <a:noFill/>
          <a:ln w="9525">
            <a:noFill/>
            <a:miter lim="800000"/>
            <a:headEnd/>
            <a:tailEnd/>
          </a:ln>
        </p:spPr>
        <p:txBody>
          <a:bodyPr>
            <a:spAutoFit/>
          </a:bodyPr>
          <a:lstStyle/>
          <a:p>
            <a:r>
              <a:rPr lang="fr-FR" sz="1000" b="1"/>
              <a:t>Period #2</a:t>
            </a:r>
          </a:p>
        </p:txBody>
      </p:sp>
      <p:cxnSp>
        <p:nvCxnSpPr>
          <p:cNvPr id="1103" name="Connecteur droit 90"/>
          <p:cNvCxnSpPr>
            <a:cxnSpLocks noChangeShapeType="1"/>
          </p:cNvCxnSpPr>
          <p:nvPr/>
        </p:nvCxnSpPr>
        <p:spPr bwMode="auto">
          <a:xfrm>
            <a:off x="9407525" y="7367588"/>
            <a:ext cx="0" cy="1603375"/>
          </a:xfrm>
          <a:prstGeom prst="line">
            <a:avLst/>
          </a:prstGeom>
          <a:noFill/>
          <a:ln w="63500" algn="ctr">
            <a:solidFill>
              <a:schemeClr val="tx2"/>
            </a:solidFill>
            <a:round/>
            <a:headEnd/>
            <a:tailEnd/>
          </a:ln>
        </p:spPr>
      </p:cxnSp>
      <p:sp>
        <p:nvSpPr>
          <p:cNvPr id="92" name="Accolade ouvrante 91"/>
          <p:cNvSpPr/>
          <p:nvPr/>
        </p:nvSpPr>
        <p:spPr bwMode="auto">
          <a:xfrm rot="5400000">
            <a:off x="8081963" y="6116638"/>
            <a:ext cx="163512" cy="2354262"/>
          </a:xfrm>
          <a:prstGeom prst="leftBrace">
            <a:avLst/>
          </a:prstGeom>
          <a:noFill/>
          <a:ln w="25400" cap="flat" cmpd="sng" algn="ctr">
            <a:solidFill>
              <a:schemeClr val="tx2"/>
            </a:solidFill>
            <a:prstDash val="solid"/>
          </a:ln>
          <a:effectLst/>
        </p:spPr>
        <p:txBody>
          <a:bodyPr/>
          <a:lstStyle>
            <a:defPPr>
              <a:defRPr lang="fr-FR"/>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fontAlgn="auto">
              <a:spcBef>
                <a:spcPts val="0"/>
              </a:spcBef>
              <a:spcAft>
                <a:spcPts val="0"/>
              </a:spcAft>
              <a:defRPr/>
            </a:pPr>
            <a:endParaRPr lang="fr-FR" kern="0">
              <a:solidFill>
                <a:sysClr val="windowText" lastClr="000000"/>
              </a:solidFill>
              <a:latin typeface="Calibri"/>
            </a:endParaRPr>
          </a:p>
        </p:txBody>
      </p:sp>
      <p:sp>
        <p:nvSpPr>
          <p:cNvPr id="93" name="Accolade ouvrante 92"/>
          <p:cNvSpPr/>
          <p:nvPr/>
        </p:nvSpPr>
        <p:spPr bwMode="auto">
          <a:xfrm rot="5400000">
            <a:off x="9799638" y="6878638"/>
            <a:ext cx="155575" cy="822325"/>
          </a:xfrm>
          <a:prstGeom prst="leftBrace">
            <a:avLst/>
          </a:prstGeom>
          <a:noFill/>
          <a:ln w="25400" cap="flat" cmpd="sng" algn="ctr">
            <a:solidFill>
              <a:schemeClr val="tx2"/>
            </a:solidFill>
            <a:prstDash val="solid"/>
          </a:ln>
          <a:effectLst/>
        </p:spPr>
        <p:txBody>
          <a:bodyPr/>
          <a:lstStyle>
            <a:defPPr>
              <a:defRPr lang="fr-FR"/>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fontAlgn="auto">
              <a:spcBef>
                <a:spcPts val="0"/>
              </a:spcBef>
              <a:spcAft>
                <a:spcPts val="0"/>
              </a:spcAft>
              <a:defRPr/>
            </a:pPr>
            <a:endParaRPr lang="fr-FR" kern="0">
              <a:solidFill>
                <a:sysClr val="windowText" lastClr="000000"/>
              </a:solidFill>
              <a:latin typeface="Calibri"/>
            </a:endParaRPr>
          </a:p>
        </p:txBody>
      </p:sp>
      <p:sp>
        <p:nvSpPr>
          <p:cNvPr id="1106" name="ZoneTexte 19"/>
          <p:cNvSpPr txBox="1">
            <a:spLocks noChangeArrowheads="1"/>
          </p:cNvSpPr>
          <p:nvPr/>
        </p:nvSpPr>
        <p:spPr bwMode="auto">
          <a:xfrm>
            <a:off x="7797800" y="6959600"/>
            <a:ext cx="1633538" cy="269875"/>
          </a:xfrm>
          <a:prstGeom prst="rect">
            <a:avLst/>
          </a:prstGeom>
          <a:noFill/>
          <a:ln w="9525">
            <a:noFill/>
            <a:miter lim="800000"/>
            <a:headEnd/>
            <a:tailEnd/>
          </a:ln>
        </p:spPr>
        <p:txBody>
          <a:bodyPr>
            <a:spAutoFit/>
          </a:bodyPr>
          <a:lstStyle/>
          <a:p>
            <a:r>
              <a:rPr lang="fr-FR" sz="1000" b="1"/>
              <a:t>Period #1</a:t>
            </a:r>
          </a:p>
        </p:txBody>
      </p:sp>
      <p:graphicFrame>
        <p:nvGraphicFramePr>
          <p:cNvPr id="1107" name="Graphique 80"/>
          <p:cNvGraphicFramePr>
            <a:graphicFrameLocks/>
          </p:cNvGraphicFramePr>
          <p:nvPr/>
        </p:nvGraphicFramePr>
        <p:xfrm>
          <a:off x="6227763" y="7351713"/>
          <a:ext cx="4206875" cy="2563812"/>
        </p:xfrm>
        <a:graphic>
          <a:graphicData uri="http://schemas.openxmlformats.org/presentationml/2006/ole">
            <p:oleObj spid="_x0000_s1107" r:id="rId10" imgW="4206605" imgH="2566638" progId="Excel.Chart.8">
              <p:embed/>
            </p:oleObj>
          </a:graphicData>
        </a:graphic>
      </p:graphicFrame>
      <p:sp>
        <p:nvSpPr>
          <p:cNvPr id="1108" name="ZoneTexte 96"/>
          <p:cNvSpPr txBox="1">
            <a:spLocks noChangeArrowheads="1"/>
          </p:cNvSpPr>
          <p:nvPr/>
        </p:nvSpPr>
        <p:spPr bwMode="auto">
          <a:xfrm>
            <a:off x="9517063" y="7446963"/>
            <a:ext cx="1336675" cy="400050"/>
          </a:xfrm>
          <a:prstGeom prst="rect">
            <a:avLst/>
          </a:prstGeom>
          <a:noFill/>
          <a:ln w="9525">
            <a:noFill/>
            <a:miter lim="800000"/>
            <a:headEnd/>
            <a:tailEnd/>
          </a:ln>
        </p:spPr>
        <p:txBody>
          <a:bodyPr>
            <a:spAutoFit/>
          </a:bodyPr>
          <a:lstStyle/>
          <a:p>
            <a:r>
              <a:rPr lang="fr-FR" sz="1000" b="1">
                <a:solidFill>
                  <a:srgbClr val="C00000"/>
                </a:solidFill>
              </a:rPr>
              <a:t>Targeted screening in unit A</a:t>
            </a:r>
          </a:p>
        </p:txBody>
      </p:sp>
      <p:cxnSp>
        <p:nvCxnSpPr>
          <p:cNvPr id="1109" name="Connecteur droit avec flèche 97"/>
          <p:cNvCxnSpPr>
            <a:cxnSpLocks noChangeShapeType="1"/>
          </p:cNvCxnSpPr>
          <p:nvPr/>
        </p:nvCxnSpPr>
        <p:spPr bwMode="auto">
          <a:xfrm>
            <a:off x="9721850" y="7847013"/>
            <a:ext cx="0" cy="446087"/>
          </a:xfrm>
          <a:prstGeom prst="straightConnector1">
            <a:avLst/>
          </a:prstGeom>
          <a:noFill/>
          <a:ln w="31750" algn="ctr">
            <a:solidFill>
              <a:srgbClr val="C00000"/>
            </a:solidFill>
            <a:round/>
            <a:headEnd/>
            <a:tailEnd type="arrow" w="med" len="med"/>
          </a:ln>
        </p:spPr>
      </p:cxnSp>
      <p:graphicFrame>
        <p:nvGraphicFramePr>
          <p:cNvPr id="1079" name="Object 55"/>
          <p:cNvGraphicFramePr>
            <a:graphicFrameLocks noChangeAspect="1"/>
          </p:cNvGraphicFramePr>
          <p:nvPr/>
        </p:nvGraphicFramePr>
        <p:xfrm>
          <a:off x="16697325" y="7023100"/>
          <a:ext cx="4040188" cy="1430338"/>
        </p:xfrm>
        <a:graphic>
          <a:graphicData uri="http://schemas.openxmlformats.org/presentationml/2006/ole">
            <p:oleObj spid="_x0000_s1079" name="Feuille de calcul" r:id="rId11" imgW="5848350" imgH="2066925" progId="">
              <p:embed/>
            </p:oleObj>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Modèle par défaut">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852613" rtl="0" eaLnBrk="1" fontAlgn="base" latinLnBrk="0" hangingPunct="1">
          <a:lnSpc>
            <a:spcPct val="100000"/>
          </a:lnSpc>
          <a:spcBef>
            <a:spcPct val="0"/>
          </a:spcBef>
          <a:spcAft>
            <a:spcPct val="0"/>
          </a:spcAft>
          <a:buClrTx/>
          <a:buSzTx/>
          <a:buFontTx/>
          <a:buNone/>
          <a:tabLst/>
          <a:defRPr kumimoji="0" lang="fr-FR" sz="3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852613" rtl="0" eaLnBrk="1" fontAlgn="base" latinLnBrk="0" hangingPunct="1">
          <a:lnSpc>
            <a:spcPct val="100000"/>
          </a:lnSpc>
          <a:spcBef>
            <a:spcPct val="0"/>
          </a:spcBef>
          <a:spcAft>
            <a:spcPct val="0"/>
          </a:spcAft>
          <a:buClrTx/>
          <a:buSzTx/>
          <a:buFontTx/>
          <a:buNone/>
          <a:tabLst/>
          <a:defRPr kumimoji="0" lang="fr-FR" sz="3800" b="0" i="0" u="none" strike="noStrike" cap="none" normalizeH="0" baseline="0" smtClean="0">
            <a:ln>
              <a:noFill/>
            </a:ln>
            <a:solidFill>
              <a:schemeClr val="tx1"/>
            </a:solidFill>
            <a:effectLst/>
            <a:latin typeface="Arial" charset="0"/>
          </a:defRPr>
        </a:defPPr>
      </a:lstStyle>
    </a:lnDef>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6072</TotalTime>
  <Words>1081</Words>
  <Application>Microsoft Office PowerPoint</Application>
  <PresentationFormat>Personnalisé</PresentationFormat>
  <Paragraphs>73</Paragraphs>
  <Slides>1</Slides>
  <Notes>1</Notes>
  <HiddenSlides>0</HiddenSlides>
  <MMClips>0</MMClips>
  <ScaleCrop>false</ScaleCrop>
  <HeadingPairs>
    <vt:vector size="8" baseType="variant">
      <vt:variant>
        <vt:lpstr>Polices utilisées</vt:lpstr>
      </vt:variant>
      <vt:variant>
        <vt:i4>3</vt:i4>
      </vt:variant>
      <vt:variant>
        <vt:lpstr>Modèle de conception</vt:lpstr>
      </vt:variant>
      <vt:variant>
        <vt:i4>1</vt:i4>
      </vt:variant>
      <vt:variant>
        <vt:lpstr>Serveurs OLE incorporés</vt:lpstr>
      </vt:variant>
      <vt:variant>
        <vt:i4>2</vt:i4>
      </vt:variant>
      <vt:variant>
        <vt:lpstr>Titres des diapositives</vt:lpstr>
      </vt:variant>
      <vt:variant>
        <vt:i4>1</vt:i4>
      </vt:variant>
    </vt:vector>
  </HeadingPairs>
  <TitlesOfParts>
    <vt:vector size="7" baseType="lpstr">
      <vt:lpstr>Arial</vt:lpstr>
      <vt:lpstr>Times New Roman</vt:lpstr>
      <vt:lpstr>Calibri</vt:lpstr>
      <vt:lpstr>Modèle par défaut</vt:lpstr>
      <vt:lpstr>Feuille de calcul</vt:lpstr>
      <vt:lpstr>Graphique Microsoft Excel</vt:lpstr>
      <vt:lpstr>Diapositive 1</vt:lpstr>
    </vt:vector>
  </TitlesOfParts>
  <Company>ucbl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Corinne.Regis</dc:creator>
  <cp:lastModifiedBy>Yves</cp:lastModifiedBy>
  <cp:revision>173</cp:revision>
  <cp:lastPrinted>2013-09-01T16:11:21Z</cp:lastPrinted>
  <dcterms:created xsi:type="dcterms:W3CDTF">2010-02-23T07:22:37Z</dcterms:created>
  <dcterms:modified xsi:type="dcterms:W3CDTF">2013-11-05T09:57:28Z</dcterms:modified>
</cp:coreProperties>
</file>