
<file path=[Content_Types].xml><?xml version="1.0" encoding="utf-8"?>
<Types xmlns="http://schemas.openxmlformats.org/package/2006/content-types">
  <Override PartName="/ppt/charts/chart1.xml" ContentType="application/vnd.openxmlformats-officedocument.drawingml.char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s/slide9.xml" ContentType="application/vnd.openxmlformats-officedocument.presentationml.slide+xml"/>
  <Default Extension="package" ContentType="application/vnd.openxmlformats-officedocument.package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2" r:id="rId5"/>
    <p:sldId id="259" r:id="rId6"/>
    <p:sldId id="261" r:id="rId7"/>
    <p:sldId id="264" r:id="rId8"/>
    <p:sldId id="260" r:id="rId9"/>
    <p:sldId id="263" r:id="rId1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Style moyen 3 - 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9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ackage1.package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18"/>
  <c:chart>
    <c:plotArea>
      <c:layout>
        <c:manualLayout>
          <c:layoutTarget val="inner"/>
          <c:xMode val="edge"/>
          <c:yMode val="edge"/>
          <c:x val="0.0683175723847404"/>
          <c:y val="0.0731135262552785"/>
          <c:w val="0.686112168627632"/>
          <c:h val="0.853344667419328"/>
        </c:manualLayout>
      </c:layout>
      <c:barChart>
        <c:barDir val="col"/>
        <c:grouping val="clustered"/>
        <c:ser>
          <c:idx val="0"/>
          <c:order val="0"/>
          <c:tx>
            <c:strRef>
              <c:f>Feuil1!$B$1</c:f>
              <c:strCache>
                <c:ptCount val="1"/>
                <c:pt idx="0">
                  <c:v>Avec traitement antalgique</c:v>
                </c:pt>
              </c:strCache>
            </c:strRef>
          </c:tx>
          <c:spPr>
            <a:gradFill rotWithShape="0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10253">
              <a:noFill/>
            </a:ln>
            <a:effectLst>
              <a:outerShdw dist="35921" dir="2700000" algn="br">
                <a:srgbClr val="000000"/>
              </a:outerShdw>
            </a:effectLst>
          </c:spPr>
          <c:dLbls>
            <c:spPr>
              <a:noFill/>
              <a:ln w="10253">
                <a:noFill/>
              </a:ln>
            </c:spPr>
            <c:txPr>
              <a:bodyPr/>
              <a:lstStyle/>
              <a:p>
                <a:pPr>
                  <a:defRPr lang="fr-FR" sz="1534"/>
                </a:pPr>
                <a:endParaRPr lang="fr-FR"/>
              </a:p>
            </c:txPr>
            <c:showVal val="1"/>
          </c:dLbls>
          <c:cat>
            <c:strRef>
              <c:f>Feuil1!$A$2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Feuil1!$B$2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Sans traitement antalgique</c:v>
                </c:pt>
              </c:strCache>
            </c:strRef>
          </c:tx>
          <c:spPr>
            <a:gradFill rotWithShape="0">
              <a:gsLst>
                <a:gs pos="0">
                  <a:srgbClr val="FF9A99"/>
                </a:gs>
                <a:gs pos="100000">
                  <a:srgbClr val="D1403C"/>
                </a:gs>
              </a:gsLst>
              <a:lin ang="5400000"/>
            </a:gradFill>
            <a:ln w="10253">
              <a:noFill/>
            </a:ln>
            <a:effectLst>
              <a:outerShdw dist="35921" dir="2700000" algn="br">
                <a:srgbClr val="000000"/>
              </a:outerShdw>
            </a:effectLst>
          </c:spPr>
          <c:dLbls>
            <c:spPr>
              <a:noFill/>
              <a:ln w="10253">
                <a:noFill/>
              </a:ln>
            </c:spPr>
            <c:txPr>
              <a:bodyPr/>
              <a:lstStyle/>
              <a:p>
                <a:pPr>
                  <a:defRPr lang="fr-FR" sz="1534"/>
                </a:pPr>
                <a:endParaRPr lang="fr-FR"/>
              </a:p>
            </c:txPr>
            <c:showVal val="1"/>
          </c:dLbls>
          <c:cat>
            <c:strRef>
              <c:f>Feuil1!$A$2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Feuil1!$C$2</c:f>
              <c:numCache>
                <c:formatCode>0.00%</c:formatCode>
                <c:ptCount val="1"/>
                <c:pt idx="0">
                  <c:v>0.0685</c:v>
                </c:pt>
              </c:numCache>
            </c:numRef>
          </c:val>
        </c:ser>
        <c:axId val="253096024"/>
        <c:axId val="253099608"/>
      </c:barChart>
      <c:catAx>
        <c:axId val="253096024"/>
        <c:scaling>
          <c:orientation val="minMax"/>
        </c:scaling>
        <c:axPos val="b"/>
        <c:numFmt formatCode="General" sourceLinked="1"/>
        <c:tickLblPos val="nextTo"/>
        <c:spPr>
          <a:ln w="1282">
            <a:solidFill>
              <a:srgbClr val="808080"/>
            </a:solidFill>
            <a:prstDash val="solid"/>
          </a:ln>
        </c:spPr>
        <c:txPr>
          <a:bodyPr/>
          <a:lstStyle/>
          <a:p>
            <a:pPr>
              <a:defRPr lang="fr-FR" sz="161"/>
            </a:pPr>
            <a:endParaRPr lang="fr-FR"/>
          </a:p>
        </c:txPr>
        <c:crossAx val="253099608"/>
        <c:crosses val="autoZero"/>
        <c:auto val="1"/>
        <c:lblAlgn val="ctr"/>
        <c:lblOffset val="100"/>
      </c:catAx>
      <c:valAx>
        <c:axId val="253099608"/>
        <c:scaling>
          <c:orientation val="minMax"/>
        </c:scaling>
        <c:axPos val="l"/>
        <c:majorGridlines>
          <c:spPr>
            <a:ln w="1282">
              <a:solidFill>
                <a:srgbClr val="808080"/>
              </a:solidFill>
              <a:prstDash val="solid"/>
            </a:ln>
          </c:spPr>
        </c:majorGridlines>
        <c:numFmt formatCode="0%" sourceLinked="1"/>
        <c:tickLblPos val="nextTo"/>
        <c:spPr>
          <a:ln w="1282">
            <a:solidFill>
              <a:srgbClr val="808080"/>
            </a:solidFill>
            <a:prstDash val="solid"/>
          </a:ln>
        </c:spPr>
        <c:txPr>
          <a:bodyPr/>
          <a:lstStyle/>
          <a:p>
            <a:pPr>
              <a:defRPr lang="fr-FR"/>
            </a:pPr>
            <a:endParaRPr lang="fr-FR"/>
          </a:p>
        </c:txPr>
        <c:crossAx val="253096024"/>
        <c:crosses val="autoZero"/>
        <c:crossBetween val="between"/>
      </c:valAx>
      <c:spPr>
        <a:solidFill>
          <a:srgbClr val="FFFFFF"/>
        </a:solidFill>
        <a:ln w="10253">
          <a:noFill/>
        </a:ln>
      </c:spPr>
    </c:plotArea>
    <c:legend>
      <c:legendPos val="r"/>
      <c:layout>
        <c:manualLayout>
          <c:xMode val="edge"/>
          <c:yMode val="edge"/>
          <c:x val="0.563440535842111"/>
          <c:y val="0.266284585943785"/>
          <c:w val="0.427744583875067"/>
          <c:h val="0.47660832256649"/>
        </c:manualLayout>
      </c:layout>
      <c:spPr>
        <a:noFill/>
        <a:ln w="10253">
          <a:noFill/>
        </a:ln>
      </c:spPr>
      <c:txPr>
        <a:bodyPr/>
        <a:lstStyle/>
        <a:p>
          <a:pPr>
            <a:defRPr lang="fr-FR" sz="1615"/>
          </a:pPr>
          <a:endParaRPr lang="fr-FR"/>
        </a:p>
      </c:txPr>
    </c:legend>
    <c:plotVisOnly val="1"/>
    <c:dispBlanksAs val="gap"/>
  </c:chart>
  <c:spPr>
    <a:solidFill>
      <a:srgbClr val="FFFFFF"/>
    </a:solidFill>
    <a:ln w="1282">
      <a:solidFill>
        <a:srgbClr val="808080"/>
      </a:solidFill>
      <a:prstDash val="solid"/>
    </a:ln>
  </c:spPr>
  <c:txPr>
    <a:bodyPr/>
    <a:lstStyle/>
    <a:p>
      <a:pPr algn="ctr">
        <a:defRPr sz="727"/>
      </a:pPr>
      <a:endParaRPr lang="fr-FR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4E3E0-0E8A-8040-870C-6F01892E9A4C}" type="datetimeFigureOut">
              <a:rPr lang="fr-FR" smtClean="0"/>
              <a:pPr/>
              <a:t>18/09/13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757B3-EE5B-DE46-BA65-4653A7B459A5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757B3-EE5B-DE46-BA65-4653A7B459A5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littérature relate une différence</a:t>
            </a:r>
            <a:r>
              <a:rPr lang="fr-FR" baseline="0" dirty="0" smtClean="0"/>
              <a:t> encore plus marquée pour les long séjours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757B3-EE5B-DE46-BA65-4653A7B459A5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Biais: choix des molécules antalgiques (pas de paracétamol de AINS, pas de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ttt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des douleurs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neuropathiques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aucune stratification en sous groupe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Conséquence de la douleur chez la personne âgée : déclin de la mobilité, le risque de chute, la dépression, l’insomnie, l’isolement social et la malnutrition. </a:t>
            </a:r>
            <a:endParaRPr lang="fr-FR" dirty="0" smtClean="0"/>
          </a:p>
          <a:p>
            <a:r>
              <a:rPr lang="fr-FR" dirty="0" smtClean="0"/>
              <a:t>Ethique:</a:t>
            </a:r>
            <a:r>
              <a:rPr lang="fr-FR" baseline="0" dirty="0" smtClean="0"/>
              <a:t> p</a:t>
            </a:r>
            <a:r>
              <a:rPr lang="fr-FR" dirty="0" smtClean="0"/>
              <a:t>rise en charge de la douleur</a:t>
            </a:r>
            <a:r>
              <a:rPr lang="fr-FR" baseline="0" dirty="0" smtClean="0"/>
              <a:t> chez les personnes vulnérables</a:t>
            </a:r>
            <a:endParaRPr lang="fr-FR" dirty="0" smtClean="0"/>
          </a:p>
          <a:p>
            <a:r>
              <a:rPr lang="fr-FR" dirty="0" smtClean="0"/>
              <a:t>Pharmacologie : perception de la douleur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757B3-EE5B-DE46-BA65-4653A7B459A5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7FD4E-E3A4-B043-BF37-A1277D754D32}" type="datetimeFigureOut">
              <a:rPr lang="fr-FR" smtClean="0"/>
              <a:pPr/>
              <a:t>18/09/13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A3BA-7F8C-5F45-BF51-0F2E6F31F32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7FD4E-E3A4-B043-BF37-A1277D754D32}" type="datetimeFigureOut">
              <a:rPr lang="fr-FR" smtClean="0"/>
              <a:pPr/>
              <a:t>18/09/13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A3BA-7F8C-5F45-BF51-0F2E6F31F32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7FD4E-E3A4-B043-BF37-A1277D754D32}" type="datetimeFigureOut">
              <a:rPr lang="fr-FR" smtClean="0"/>
              <a:pPr/>
              <a:t>18/09/13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A3BA-7F8C-5F45-BF51-0F2E6F31F32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7FD4E-E3A4-B043-BF37-A1277D754D32}" type="datetimeFigureOut">
              <a:rPr lang="fr-FR" smtClean="0"/>
              <a:pPr/>
              <a:t>18/09/13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A3BA-7F8C-5F45-BF51-0F2E6F31F32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7FD4E-E3A4-B043-BF37-A1277D754D32}" type="datetimeFigureOut">
              <a:rPr lang="fr-FR" smtClean="0"/>
              <a:pPr/>
              <a:t>18/09/13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A3BA-7F8C-5F45-BF51-0F2E6F31F32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7FD4E-E3A4-B043-BF37-A1277D754D32}" type="datetimeFigureOut">
              <a:rPr lang="fr-FR" smtClean="0"/>
              <a:pPr/>
              <a:t>18/09/13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A3BA-7F8C-5F45-BF51-0F2E6F31F32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7FD4E-E3A4-B043-BF37-A1277D754D32}" type="datetimeFigureOut">
              <a:rPr lang="fr-FR" smtClean="0"/>
              <a:pPr/>
              <a:t>18/09/13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A3BA-7F8C-5F45-BF51-0F2E6F31F32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7FD4E-E3A4-B043-BF37-A1277D754D32}" type="datetimeFigureOut">
              <a:rPr lang="fr-FR" smtClean="0"/>
              <a:pPr/>
              <a:t>18/09/13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A3BA-7F8C-5F45-BF51-0F2E6F31F32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7FD4E-E3A4-B043-BF37-A1277D754D32}" type="datetimeFigureOut">
              <a:rPr lang="fr-FR" smtClean="0"/>
              <a:pPr/>
              <a:t>18/09/13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A3BA-7F8C-5F45-BF51-0F2E6F31F32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7FD4E-E3A4-B043-BF37-A1277D754D32}" type="datetimeFigureOut">
              <a:rPr lang="fr-FR" smtClean="0"/>
              <a:pPr/>
              <a:t>18/09/13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A3BA-7F8C-5F45-BF51-0F2E6F31F32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7FD4E-E3A4-B043-BF37-A1277D754D32}" type="datetimeFigureOut">
              <a:rPr lang="fr-FR" smtClean="0"/>
              <a:pPr/>
              <a:t>18/09/13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A3BA-7F8C-5F45-BF51-0F2E6F31F32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7FD4E-E3A4-B043-BF37-A1277D754D32}" type="datetimeFigureOut">
              <a:rPr lang="fr-FR" smtClean="0"/>
              <a:pPr/>
              <a:t>18/09/13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BA3BA-7F8C-5F45-BF51-0F2E6F31F32D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35221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Douleur : la prise en charge des patients Alzheimer diffère t-elle des autres patients?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420907"/>
            <a:ext cx="6400800" cy="175260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M. Philippe - Interne Pharmacie Hospitalière </a:t>
            </a:r>
            <a:endParaRPr lang="fr-FR" sz="2000" dirty="0" smtClean="0"/>
          </a:p>
          <a:p>
            <a:r>
              <a:rPr lang="fr-FR" sz="2000" dirty="0" smtClean="0"/>
              <a:t>H</a:t>
            </a:r>
            <a:r>
              <a:rPr lang="fr-FR" sz="2000" dirty="0" smtClean="0"/>
              <a:t>ôpital </a:t>
            </a:r>
            <a:r>
              <a:rPr lang="fr-FR" sz="2000" dirty="0" smtClean="0"/>
              <a:t>Antoine </a:t>
            </a:r>
            <a:r>
              <a:rPr lang="fr-FR" sz="2000" dirty="0" err="1" smtClean="0"/>
              <a:t>Charial</a:t>
            </a:r>
            <a:r>
              <a:rPr lang="fr-FR" sz="2000" dirty="0" smtClean="0"/>
              <a:t> - </a:t>
            </a:r>
            <a:r>
              <a:rPr lang="fr-FR" sz="2000" dirty="0" smtClean="0"/>
              <a:t>Hospices </a:t>
            </a:r>
            <a:r>
              <a:rPr lang="fr-FR" sz="2000" dirty="0" smtClean="0"/>
              <a:t>Civils de Lyon</a:t>
            </a:r>
          </a:p>
          <a:p>
            <a:endParaRPr lang="fr-FR" sz="2000" dirty="0" smtClean="0"/>
          </a:p>
          <a:p>
            <a:r>
              <a:rPr lang="fr-FR" sz="2000" i="1" dirty="0" smtClean="0"/>
              <a:t>20 Septembre 2013</a:t>
            </a:r>
            <a:endParaRPr lang="fr-FR" sz="2000" i="1" dirty="0"/>
          </a:p>
        </p:txBody>
      </p:sp>
      <p:pic>
        <p:nvPicPr>
          <p:cNvPr id="4" name="Image 30" descr="AIAIPHL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7959" y="5617842"/>
            <a:ext cx="3053615" cy="92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12" descr="HC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98201" y="5542916"/>
            <a:ext cx="1421767" cy="99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Capture d’écran 2013-09-14 à 12.09.2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10" y="5542916"/>
            <a:ext cx="2616711" cy="11083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31948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rgbClr val="C0504D"/>
                </a:solidFill>
              </a:rPr>
              <a:t>Contexte</a:t>
            </a:r>
            <a:endParaRPr lang="fr-FR" dirty="0">
              <a:solidFill>
                <a:srgbClr val="C0504D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29089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Douleur / personne </a:t>
            </a:r>
            <a:r>
              <a:rPr lang="fr-FR" dirty="0" smtClean="0"/>
              <a:t>âgée</a:t>
            </a:r>
          </a:p>
          <a:p>
            <a:pPr lvl="1"/>
            <a:r>
              <a:rPr lang="fr-FR" sz="2054" dirty="0" smtClean="0"/>
              <a:t>poly pathologie (</a:t>
            </a:r>
            <a:r>
              <a:rPr lang="fr-FR" sz="2054" dirty="0" err="1" smtClean="0"/>
              <a:t>rhumato</a:t>
            </a:r>
            <a:r>
              <a:rPr lang="fr-FR" sz="2054" dirty="0" smtClean="0"/>
              <a:t>, </a:t>
            </a:r>
            <a:r>
              <a:rPr lang="fr-FR" sz="2054" dirty="0" err="1" smtClean="0"/>
              <a:t>cancéro</a:t>
            </a:r>
            <a:r>
              <a:rPr lang="fr-FR" sz="2054" dirty="0" smtClean="0"/>
              <a:t>,…)</a:t>
            </a:r>
            <a:endParaRPr lang="fr-FR" sz="2054" dirty="0" smtClean="0"/>
          </a:p>
          <a:p>
            <a:pPr lvl="1"/>
            <a:r>
              <a:rPr lang="fr-FR" sz="2000" dirty="0" smtClean="0"/>
              <a:t>45 </a:t>
            </a:r>
            <a:r>
              <a:rPr lang="fr-FR" sz="2000" dirty="0"/>
              <a:t>%</a:t>
            </a:r>
            <a:r>
              <a:rPr lang="fr-FR" sz="2000" dirty="0" smtClean="0"/>
              <a:t> à </a:t>
            </a:r>
            <a:r>
              <a:rPr lang="fr-FR" sz="2000" dirty="0"/>
              <a:t>80 % des</a:t>
            </a:r>
            <a:r>
              <a:rPr lang="fr-FR" sz="2000" dirty="0" smtClean="0"/>
              <a:t> résidents </a:t>
            </a:r>
            <a:r>
              <a:rPr lang="fr-FR" sz="2000" dirty="0"/>
              <a:t>des centres hospitaliers de soins de longue</a:t>
            </a:r>
            <a:r>
              <a:rPr lang="fr-FR" sz="2000" dirty="0" smtClean="0"/>
              <a:t> durée sont </a:t>
            </a:r>
            <a:r>
              <a:rPr lang="fr-FR" sz="2000" dirty="0"/>
              <a:t>significativement </a:t>
            </a:r>
            <a:r>
              <a:rPr lang="fr-FR" sz="2000" dirty="0" smtClean="0"/>
              <a:t>souffrants</a:t>
            </a:r>
            <a:r>
              <a:rPr lang="fr-FR" sz="2000" baseline="30000" dirty="0" smtClean="0"/>
              <a:t>1</a:t>
            </a:r>
          </a:p>
          <a:p>
            <a:pPr lvl="1"/>
            <a:r>
              <a:rPr lang="fr-FR" sz="2000" dirty="0" smtClean="0"/>
              <a:t>25% des patients /douleurs au quotidien ne reçoivent aucun ttt</a:t>
            </a:r>
            <a:r>
              <a:rPr lang="fr-FR" sz="2000" baseline="30000" dirty="0" smtClean="0"/>
              <a:t>2</a:t>
            </a:r>
          </a:p>
          <a:p>
            <a:r>
              <a:rPr lang="fr-FR" dirty="0" smtClean="0"/>
              <a:t>Patients atteints de la Maladie d’Alzheimer (MA) </a:t>
            </a:r>
            <a:r>
              <a:rPr lang="fr-FR" dirty="0" smtClean="0">
                <a:sym typeface="Wingdings"/>
              </a:rPr>
              <a:t>- troubles de la communication</a:t>
            </a:r>
          </a:p>
          <a:p>
            <a:pPr algn="ctr">
              <a:buFont typeface="Wingdings" pitchFamily="-1" charset="2"/>
              <a:buChar char="à"/>
            </a:pPr>
            <a:r>
              <a:rPr lang="fr-FR" dirty="0" smtClean="0">
                <a:sym typeface="Wingdings"/>
              </a:rPr>
              <a:t> Même douleur / souffrance ??</a:t>
            </a:r>
          </a:p>
          <a:p>
            <a:r>
              <a:rPr lang="fr-FR" dirty="0" smtClean="0">
                <a:sym typeface="Wingdings"/>
              </a:rPr>
              <a:t>Recommandations prise en charge</a:t>
            </a:r>
          </a:p>
          <a:p>
            <a:pPr lvl="1"/>
            <a:r>
              <a:rPr lang="fr-FR" dirty="0" smtClean="0">
                <a:sym typeface="Wingdings"/>
              </a:rPr>
              <a:t>Évaluation </a:t>
            </a:r>
          </a:p>
          <a:p>
            <a:pPr lvl="1"/>
            <a:r>
              <a:rPr lang="fr-FR" dirty="0">
                <a:sym typeface="Wingdings"/>
              </a:rPr>
              <a:t>T</a:t>
            </a:r>
            <a:r>
              <a:rPr lang="fr-FR" dirty="0" smtClean="0">
                <a:sym typeface="Wingdings"/>
              </a:rPr>
              <a:t>raitement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56875" y="6020285"/>
            <a:ext cx="86909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aseline="30000" dirty="0" smtClean="0"/>
              <a:t>1</a:t>
            </a:r>
            <a:r>
              <a:rPr lang="fr-FR" sz="1200" dirty="0" smtClean="0"/>
              <a:t> </a:t>
            </a:r>
            <a:r>
              <a:rPr lang="fr-FR" sz="1200" dirty="0"/>
              <a:t>AGS Panel on Persistent Pain in </a:t>
            </a:r>
            <a:r>
              <a:rPr lang="fr-FR" sz="1200" dirty="0" err="1"/>
              <a:t>Older</a:t>
            </a:r>
            <a:r>
              <a:rPr lang="fr-FR" sz="1200" dirty="0" smtClean="0"/>
              <a:t> </a:t>
            </a:r>
            <a:r>
              <a:rPr lang="fr-FR" sz="1200" dirty="0" err="1" smtClean="0"/>
              <a:t>Persons</a:t>
            </a:r>
            <a:r>
              <a:rPr lang="fr-FR" sz="1200" dirty="0"/>
              <a:t>: The management of persistent pain </a:t>
            </a:r>
            <a:r>
              <a:rPr lang="fr-FR" sz="1200" dirty="0" smtClean="0"/>
              <a:t>in </a:t>
            </a:r>
            <a:r>
              <a:rPr lang="fr-FR" sz="1200" dirty="0" err="1" smtClean="0"/>
              <a:t>older</a:t>
            </a:r>
            <a:r>
              <a:rPr lang="fr-FR" sz="1200" dirty="0" smtClean="0"/>
              <a:t> </a:t>
            </a:r>
            <a:r>
              <a:rPr lang="fr-FR" sz="1200" dirty="0" err="1"/>
              <a:t>persons</a:t>
            </a:r>
            <a:r>
              <a:rPr lang="fr-FR" sz="1200" dirty="0"/>
              <a:t>. J Am </a:t>
            </a:r>
            <a:r>
              <a:rPr lang="fr-FR" sz="1200" dirty="0" err="1"/>
              <a:t>Geriatr</a:t>
            </a:r>
            <a:r>
              <a:rPr lang="fr-FR" sz="1200" dirty="0"/>
              <a:t> Soc 2002; 50(6):S205-24.</a:t>
            </a:r>
            <a:r>
              <a:rPr lang="fr-FR" sz="1200" dirty="0" smtClean="0"/>
              <a:t> </a:t>
            </a:r>
          </a:p>
          <a:p>
            <a:r>
              <a:rPr lang="fr-FR" sz="1200" baseline="30000" dirty="0" smtClean="0"/>
              <a:t>2</a:t>
            </a:r>
            <a:r>
              <a:rPr lang="fr-FR" sz="1200" dirty="0" smtClean="0"/>
              <a:t> Won AB, </a:t>
            </a:r>
            <a:r>
              <a:rPr lang="fr-FR" sz="1200" dirty="0" err="1" smtClean="0"/>
              <a:t>Lapane</a:t>
            </a:r>
            <a:r>
              <a:rPr lang="fr-FR" sz="1200" dirty="0" smtClean="0"/>
              <a:t> KL, </a:t>
            </a:r>
            <a:r>
              <a:rPr lang="fr-FR" sz="1200" dirty="0" err="1" smtClean="0"/>
              <a:t>Vallow</a:t>
            </a:r>
            <a:r>
              <a:rPr lang="fr-FR" sz="1200" dirty="0" smtClean="0"/>
              <a:t> S et coll., Persistent </a:t>
            </a:r>
            <a:r>
              <a:rPr lang="fr-FR" sz="1200" dirty="0" err="1" smtClean="0"/>
              <a:t>non-malignant</a:t>
            </a:r>
            <a:r>
              <a:rPr lang="fr-FR" sz="1200" dirty="0" smtClean="0"/>
              <a:t> pain and </a:t>
            </a:r>
            <a:r>
              <a:rPr lang="fr-FR" sz="1200" dirty="0" err="1" smtClean="0"/>
              <a:t>analgesic</a:t>
            </a:r>
            <a:r>
              <a:rPr lang="fr-FR" sz="1200" dirty="0" smtClean="0"/>
              <a:t> </a:t>
            </a:r>
            <a:r>
              <a:rPr lang="fr-FR" sz="1200" dirty="0" err="1" smtClean="0"/>
              <a:t>prescribing</a:t>
            </a:r>
            <a:r>
              <a:rPr lang="fr-FR" sz="1200" dirty="0" smtClean="0"/>
              <a:t> patterns in </a:t>
            </a:r>
            <a:r>
              <a:rPr lang="fr-FR" sz="1200" dirty="0" err="1" smtClean="0"/>
              <a:t>elderly</a:t>
            </a:r>
            <a:r>
              <a:rPr lang="fr-FR" sz="1200" dirty="0" smtClean="0"/>
              <a:t> nursing home </a:t>
            </a:r>
            <a:r>
              <a:rPr lang="fr-FR" sz="1200" dirty="0" err="1" smtClean="0"/>
              <a:t>residents</a:t>
            </a:r>
            <a:r>
              <a:rPr lang="fr-FR" sz="1200" dirty="0" smtClean="0"/>
              <a:t>. J Am </a:t>
            </a:r>
            <a:r>
              <a:rPr lang="fr-FR" sz="1200" dirty="0" err="1" smtClean="0"/>
              <a:t>Geriatr</a:t>
            </a:r>
            <a:r>
              <a:rPr lang="fr-FR" sz="1200" dirty="0" smtClean="0"/>
              <a:t> Soc 2004; 52(6):867-74 </a:t>
            </a:r>
          </a:p>
          <a:p>
            <a:endParaRPr lang="fr-FR" sz="1400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C0504D"/>
                </a:solidFill>
              </a:rPr>
              <a:t>Matériel et méthodes</a:t>
            </a:r>
            <a:endParaRPr lang="fr-FR" dirty="0">
              <a:solidFill>
                <a:srgbClr val="C0504D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45942"/>
            <a:ext cx="8229600" cy="4708525"/>
          </a:xfrm>
        </p:spPr>
        <p:txBody>
          <a:bodyPr/>
          <a:lstStyle/>
          <a:p>
            <a:r>
              <a:rPr lang="fr-FR" dirty="0" smtClean="0"/>
              <a:t>Étude transversale « </a:t>
            </a:r>
            <a:r>
              <a:rPr lang="fr-FR" i="1" dirty="0" smtClean="0"/>
              <a:t>1 jour donné</a:t>
            </a:r>
            <a:r>
              <a:rPr lang="fr-FR" dirty="0" smtClean="0"/>
              <a:t> » – Gériatrie </a:t>
            </a:r>
          </a:p>
          <a:p>
            <a:r>
              <a:rPr lang="fr-FR" dirty="0" smtClean="0"/>
              <a:t>Recueil des prescriptions de morphiniques</a:t>
            </a:r>
          </a:p>
          <a:p>
            <a:r>
              <a:rPr lang="fr-FR" dirty="0" smtClean="0"/>
              <a:t>Analyse des outils d’évaluation de la douleur (échelle d’hétéro évaluation)</a:t>
            </a:r>
          </a:p>
          <a:p>
            <a:r>
              <a:rPr lang="fr-FR" dirty="0" smtClean="0"/>
              <a:t>Comparaison des 2 groupes</a:t>
            </a:r>
          </a:p>
          <a:p>
            <a:pPr lvl="1"/>
            <a:r>
              <a:rPr lang="fr-FR" dirty="0" smtClean="0"/>
              <a:t>Alzheimer vs Non Alzheimer</a:t>
            </a:r>
          </a:p>
          <a:p>
            <a:pPr lvl="1"/>
            <a:r>
              <a:rPr lang="fr-FR" dirty="0" smtClean="0"/>
              <a:t>Equivalent morphinique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7709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C0504D"/>
                </a:solidFill>
              </a:rPr>
              <a:t>« Equivalent morphinique »</a:t>
            </a:r>
            <a:br>
              <a:rPr lang="fr-FR" dirty="0" smtClean="0">
                <a:solidFill>
                  <a:srgbClr val="C0504D"/>
                </a:solidFill>
              </a:rPr>
            </a:br>
            <a:r>
              <a:rPr lang="fr-FR" sz="2667" dirty="0" smtClean="0">
                <a:solidFill>
                  <a:srgbClr val="C0504D"/>
                </a:solidFill>
              </a:rPr>
              <a:t>Revue de la littérature</a:t>
            </a:r>
            <a:endParaRPr lang="fr-FR" sz="2667" dirty="0">
              <a:solidFill>
                <a:srgbClr val="C0504D"/>
              </a:solidFill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370437" y="1549427"/>
          <a:ext cx="8457483" cy="500762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83718"/>
                <a:gridCol w="1687240"/>
                <a:gridCol w="214047"/>
                <a:gridCol w="2408488"/>
                <a:gridCol w="1663990"/>
              </a:tblGrid>
              <a:tr h="692639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Spécialité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 « mg morphine per os »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Spécialité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« mg morphine per os »</a:t>
                      </a:r>
                      <a:endParaRPr lang="fr-FR" dirty="0"/>
                    </a:p>
                  </a:txBody>
                  <a:tcPr anchor="ctr"/>
                </a:tc>
              </a:tr>
              <a:tr h="53937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cap="none" dirty="0"/>
                        <a:t>ACTISKENAN 10MG GELULE</a:t>
                      </a:r>
                      <a:endParaRPr lang="fr-FR" sz="1500" b="0" i="0" u="none" strike="noStrike" cap="non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10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EFFERALGAN CODEINE CPR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6,33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</a:tr>
              <a:tr h="53937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ACUPAN 20MG/2ML SOL INJ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20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IXPRIM 37.5MG/325MG CPR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/>
                        <a:t>9,67</a:t>
                      </a:r>
                      <a:endParaRPr lang="fr-FR" sz="1500" b="0" i="0" u="none" strike="noStrike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</a:tr>
              <a:tr h="53937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CONTRAMAL 100MG/2ML SOL  INJ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/>
                        <a:t>20,00</a:t>
                      </a:r>
                      <a:endParaRPr lang="fr-FR" sz="1500" b="0" i="0" u="none" strike="noStrike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MORPHINE 1% 10MG/1ML SOL INJ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30,00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</a:tr>
              <a:tr h="53937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CONTRAMAL 100MG/ML SOL BUV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/>
                        <a:t>200,00</a:t>
                      </a:r>
                      <a:endParaRPr lang="fr-FR" sz="1500" b="0" i="0" u="none" strike="noStrike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MORPHINE SIROP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150,00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</a:tr>
              <a:tr h="53937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CONTRAMAL 50MG GELULE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/>
                        <a:t>10,00</a:t>
                      </a:r>
                      <a:endParaRPr lang="fr-FR" sz="1500" b="0" i="0" u="none" strike="noStrike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NALBUPHINE 20MG/2ML INJ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60,00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</a:tr>
              <a:tr h="53937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CONTRAMAL LP 100MG CPR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/>
                        <a:t>20,00</a:t>
                      </a:r>
                      <a:endParaRPr lang="fr-FR" sz="1500" b="0" i="0" u="none" strike="noStrike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OXYCONTIN LP 10MG CPR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20,00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</a:tr>
              <a:tr h="53937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DAFALGAN CODEINE CPR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/>
                        <a:t>6,33</a:t>
                      </a:r>
                      <a:endParaRPr lang="fr-FR" sz="1500" b="0" i="0" u="none" strike="noStrike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OXYNORM 10MG GELULE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20,00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</a:tr>
              <a:tr h="53937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DUROGESIC 50 MCG/ DISPOSITIF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360,00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/>
                        <a:t>SOPHIDONE LP 4MG GELULE</a:t>
                      </a:r>
                      <a:endParaRPr lang="fr-FR" sz="1500" b="0" i="0" u="none" strike="noStrike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smtClean="0"/>
                        <a:t>30,00</a:t>
                      </a:r>
                      <a:endParaRPr lang="fr-FR" sz="15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80587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rgbClr val="C0504D"/>
                </a:solidFill>
              </a:rPr>
              <a:t>Résultats (1)</a:t>
            </a:r>
            <a:endParaRPr lang="fr-FR" dirty="0">
              <a:solidFill>
                <a:srgbClr val="C0504D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5021"/>
            <a:ext cx="8229600" cy="4525963"/>
          </a:xfrm>
        </p:spPr>
        <p:txBody>
          <a:bodyPr>
            <a:normAutofit/>
          </a:bodyPr>
          <a:lstStyle/>
          <a:p>
            <a:r>
              <a:rPr lang="fr-FR" dirty="0" smtClean="0"/>
              <a:t>769 patients</a:t>
            </a:r>
          </a:p>
          <a:p>
            <a:pPr lvl="1"/>
            <a:r>
              <a:rPr lang="fr-FR" dirty="0" smtClean="0"/>
              <a:t>73 traités pour une MA</a:t>
            </a:r>
            <a:endParaRPr lang="fr-FR" b="1" dirty="0" smtClean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997137" y="2522691"/>
          <a:ext cx="6720741" cy="1961067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240247"/>
                <a:gridCol w="2240247"/>
                <a:gridCol w="2240247"/>
              </a:tblGrid>
              <a:tr h="611383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Patients Alzheimer</a:t>
                      </a:r>
                      <a:endParaRPr lang="fr-FR" sz="2000" b="1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Patients non Alzheimer</a:t>
                      </a:r>
                      <a:endParaRPr lang="fr-FR" sz="2000" b="1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58987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Morphiniques</a:t>
                      </a:r>
                      <a:endParaRPr lang="fr-FR" sz="2000" b="1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10,96</a:t>
                      </a:r>
                      <a:r>
                        <a:rPr lang="fr-FR" sz="2000" baseline="0" dirty="0" smtClean="0"/>
                        <a:t> %</a:t>
                      </a:r>
                      <a:endParaRPr lang="fr-FR" sz="2000" b="1" i="1" dirty="0">
                        <a:latin typeface="Arial (Corps)"/>
                        <a:cs typeface="Arial (Corps)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18,97 %</a:t>
                      </a:r>
                      <a:endParaRPr lang="fr-FR" sz="2000" b="1" i="1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11383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Pas de morphiniques</a:t>
                      </a:r>
                      <a:endParaRPr lang="fr-FR" sz="2000" b="1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89,04 %</a:t>
                      </a:r>
                      <a:endParaRPr lang="fr-FR" sz="2000" b="1" i="1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81,03 %</a:t>
                      </a:r>
                      <a:endParaRPr lang="fr-FR" sz="2000" b="0" i="1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025678" y="4851317"/>
          <a:ext cx="6720742" cy="172184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60371"/>
                <a:gridCol w="3360371"/>
              </a:tblGrid>
              <a:tr h="493954"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/>
                        <a:t>Dose moyenne utilisée</a:t>
                      </a:r>
                      <a:r>
                        <a:rPr lang="fr-FR" sz="2000" baseline="0" dirty="0" smtClean="0"/>
                        <a:t> (</a:t>
                      </a:r>
                      <a:r>
                        <a:rPr lang="fr-FR" sz="2000" baseline="0" dirty="0" err="1" smtClean="0"/>
                        <a:t>éq</a:t>
                      </a:r>
                      <a:r>
                        <a:rPr lang="fr-FR" sz="2000" baseline="0" dirty="0" smtClean="0"/>
                        <a:t>. morphinique)</a:t>
                      </a:r>
                      <a:endParaRPr lang="fr-FR" sz="2000" dirty="0" smtClean="0"/>
                    </a:p>
                    <a:p>
                      <a:pPr algn="ctr"/>
                      <a:endParaRPr lang="fr-FR" sz="2000" dirty="0">
                        <a:latin typeface="Calibri (Corps)"/>
                        <a:cs typeface="Calibri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510403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Alzheimer</a:t>
                      </a:r>
                      <a:endParaRPr lang="fr-FR" sz="2000" dirty="0">
                        <a:latin typeface="Calibri (Corps)"/>
                        <a:cs typeface="Calibri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Non Alzheimer</a:t>
                      </a:r>
                      <a:endParaRPr lang="fr-FR" sz="2000" dirty="0">
                        <a:latin typeface="Calibri (Corps)"/>
                        <a:cs typeface="Calibri (Corps)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10403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44,25 mg</a:t>
                      </a:r>
                      <a:endParaRPr lang="fr-FR" sz="2000" b="1" dirty="0">
                        <a:latin typeface="Calibri (Corps)"/>
                        <a:cs typeface="Calibri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38,12 mg</a:t>
                      </a:r>
                      <a:endParaRPr lang="fr-FR" sz="2000" dirty="0">
                        <a:latin typeface="Calibri (Corps)"/>
                        <a:cs typeface="Calibri (Corps)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Bouton d'action : Aide 5">
            <a:hlinkClick r:id="" action="ppaction://noaction" highlightClick="1"/>
          </p:cNvPr>
          <p:cNvSpPr/>
          <p:nvPr/>
        </p:nvSpPr>
        <p:spPr>
          <a:xfrm rot="19606251">
            <a:off x="7688603" y="5455642"/>
            <a:ext cx="854754" cy="884673"/>
          </a:xfrm>
          <a:prstGeom prst="actionButtonHelp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7516089" y="3310388"/>
            <a:ext cx="139853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i="1" dirty="0" smtClean="0"/>
              <a:t>p = 0,09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86550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rgbClr val="C0504D"/>
                </a:solidFill>
              </a:rPr>
              <a:t>Résultats (2)</a:t>
            </a:r>
            <a:endParaRPr lang="fr-FR" dirty="0">
              <a:solidFill>
                <a:srgbClr val="C0504D"/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229322" y="1711193"/>
          <a:ext cx="8686797" cy="3946156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746329"/>
                <a:gridCol w="1428819"/>
                <a:gridCol w="934906"/>
                <a:gridCol w="1340620"/>
                <a:gridCol w="881987"/>
                <a:gridCol w="1481738"/>
                <a:gridCol w="872398"/>
              </a:tblGrid>
              <a:tr h="74108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Cout Séjour</a:t>
                      </a:r>
                      <a:endParaRPr lang="fr-FR" sz="2400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4000" dirty="0">
                        <a:latin typeface="Arial (Corps)"/>
                        <a:cs typeface="Arial (Corps)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SSR</a:t>
                      </a:r>
                      <a:endParaRPr lang="fr-FR" sz="2400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4000" dirty="0">
                        <a:latin typeface="Arial (Corps)"/>
                        <a:cs typeface="Arial (Corps)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Long Séjour</a:t>
                      </a:r>
                      <a:endParaRPr lang="fr-FR" sz="2400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4000" dirty="0">
                        <a:latin typeface="Arial (Corps)"/>
                        <a:cs typeface="Arial (Corps)"/>
                      </a:endParaRPr>
                    </a:p>
                  </a:txBody>
                  <a:tcPr anchor="ctr"/>
                </a:tc>
              </a:tr>
              <a:tr h="854145"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%</a:t>
                      </a:r>
                      <a:endParaRPr lang="fr-FR" sz="1800" b="1" dirty="0" smtClean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Alzheimer</a:t>
                      </a:r>
                      <a:endParaRPr lang="fr-FR" sz="1800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Non</a:t>
                      </a:r>
                      <a:endParaRPr lang="fr-FR" sz="1800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Alzheimer</a:t>
                      </a:r>
                      <a:endParaRPr lang="fr-FR" sz="1800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20616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Non</a:t>
                      </a:r>
                      <a:endParaRPr lang="fr-FR" sz="1800" dirty="0" smtClean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Alzheimer</a:t>
                      </a:r>
                      <a:endParaRPr lang="fr-FR" sz="1800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20616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Non</a:t>
                      </a:r>
                      <a:endParaRPr lang="fr-FR" sz="1800" dirty="0" smtClean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68589"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Morphiniques</a:t>
                      </a:r>
                      <a:endParaRPr lang="fr-FR" sz="1800" b="1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11,11</a:t>
                      </a:r>
                      <a:endParaRPr lang="fr-FR" sz="1800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15,24</a:t>
                      </a:r>
                      <a:endParaRPr lang="fr-FR" sz="1800" b="1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23,53</a:t>
                      </a:r>
                      <a:endParaRPr lang="fr-FR" sz="1800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32,24</a:t>
                      </a:r>
                      <a:endParaRPr lang="fr-FR" sz="1800" b="1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6,38</a:t>
                      </a:r>
                      <a:endParaRPr lang="fr-FR" sz="1800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17,98</a:t>
                      </a:r>
                      <a:endParaRPr lang="fr-FR" sz="1800" b="1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82342"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Pas de morphiniques</a:t>
                      </a:r>
                      <a:endParaRPr lang="fr-FR" sz="1800" b="1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88,89</a:t>
                      </a:r>
                      <a:endParaRPr lang="fr-FR" sz="1800" b="1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75,76</a:t>
                      </a:r>
                      <a:endParaRPr lang="fr-FR" sz="1800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76,47</a:t>
                      </a:r>
                      <a:endParaRPr lang="fr-FR" sz="1800" b="1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67,76</a:t>
                      </a:r>
                      <a:endParaRPr lang="fr-FR" sz="1800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83,62</a:t>
                      </a:r>
                      <a:endParaRPr lang="fr-FR" sz="1800" b="1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82,02</a:t>
                      </a:r>
                      <a:endParaRPr lang="fr-FR" sz="1800" b="0" dirty="0">
                        <a:latin typeface="Arial (Corps)"/>
                        <a:cs typeface="Arial (Corps)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89141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chemeClr val="accent2"/>
                </a:solidFill>
              </a:rPr>
              <a:t>Résultats (3)</a:t>
            </a:r>
            <a:endParaRPr lang="fr-FR" dirty="0">
              <a:solidFill>
                <a:schemeClr val="accent2"/>
              </a:solidFill>
            </a:endParaRPr>
          </a:p>
        </p:txBody>
      </p:sp>
      <p:graphicFrame>
        <p:nvGraphicFramePr>
          <p:cNvPr id="6" name="Graphique 42"/>
          <p:cNvGraphicFramePr>
            <a:graphicFrameLocks/>
          </p:cNvGraphicFramePr>
          <p:nvPr/>
        </p:nvGraphicFramePr>
        <p:xfrm>
          <a:off x="1668588" y="1757420"/>
          <a:ext cx="5581640" cy="3350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98135" y="1187837"/>
            <a:ext cx="8288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 smtClean="0"/>
              <a:t>Utilisation de l’</a:t>
            </a:r>
            <a:r>
              <a:rPr lang="fr-FR" sz="2200" b="1" dirty="0" smtClean="0"/>
              <a:t>échelle d’</a:t>
            </a:r>
            <a:r>
              <a:rPr lang="fr-FR" sz="2200" b="1" dirty="0" err="1" smtClean="0"/>
              <a:t>hétéro-évaluation</a:t>
            </a:r>
            <a:r>
              <a:rPr lang="fr-FR" sz="2200" b="1" dirty="0" smtClean="0"/>
              <a:t> </a:t>
            </a:r>
            <a:r>
              <a:rPr lang="fr-FR" sz="2200" dirty="0" smtClean="0"/>
              <a:t>chez les patients Alzheimer</a:t>
            </a:r>
          </a:p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457200" y="5479266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Autres résultats:</a:t>
            </a:r>
          </a:p>
          <a:p>
            <a:pPr>
              <a:buFontTx/>
              <a:buChar char="-"/>
            </a:pPr>
            <a:r>
              <a:rPr lang="fr-FR" sz="2000" dirty="0" smtClean="0"/>
              <a:t> Aucune différence dans l’utilisation des paliers d’antalgiques (Palier II ++)</a:t>
            </a:r>
          </a:p>
          <a:p>
            <a:pPr>
              <a:buFontTx/>
              <a:buChar char="-"/>
            </a:pPr>
            <a:r>
              <a:rPr lang="fr-FR" sz="2000" dirty="0" smtClean="0"/>
              <a:t> Molécules les + utilisées: </a:t>
            </a:r>
            <a:r>
              <a:rPr lang="fr-FR" sz="2000" dirty="0" err="1" smtClean="0"/>
              <a:t>tramadol</a:t>
            </a:r>
            <a:r>
              <a:rPr lang="fr-FR" sz="2000" dirty="0" smtClean="0"/>
              <a:t> &gt; morphine per os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89141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rgbClr val="C0504D"/>
                </a:solidFill>
              </a:rPr>
              <a:t>Discussion</a:t>
            </a:r>
            <a:endParaRPr lang="fr-FR" dirty="0">
              <a:solidFill>
                <a:srgbClr val="C0504D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6771" y="1346294"/>
            <a:ext cx="8429926" cy="4779870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Nombreux </a:t>
            </a:r>
            <a:r>
              <a:rPr lang="fr-FR" b="1" dirty="0" smtClean="0"/>
              <a:t>biais</a:t>
            </a:r>
            <a:r>
              <a:rPr lang="fr-FR" dirty="0" smtClean="0"/>
              <a:t> </a:t>
            </a:r>
            <a:r>
              <a:rPr lang="fr-FR" dirty="0" smtClean="0">
                <a:sym typeface="Wingdings"/>
              </a:rPr>
              <a:t> étude prospective</a:t>
            </a:r>
          </a:p>
          <a:p>
            <a:endParaRPr lang="fr-FR" dirty="0" smtClean="0"/>
          </a:p>
          <a:p>
            <a:r>
              <a:rPr lang="fr-FR" dirty="0" smtClean="0"/>
              <a:t>Tendance à la </a:t>
            </a:r>
            <a:r>
              <a:rPr lang="fr-FR" b="1" dirty="0" smtClean="0"/>
              <a:t>sous-utilisation </a:t>
            </a:r>
            <a:r>
              <a:rPr lang="fr-FR" dirty="0" smtClean="0"/>
              <a:t>des antalgiques chez les patients Alzheimer</a:t>
            </a:r>
          </a:p>
          <a:p>
            <a:r>
              <a:rPr lang="fr-FR" b="1" dirty="0" smtClean="0"/>
              <a:t>Conséquences</a:t>
            </a:r>
            <a:r>
              <a:rPr lang="fr-FR" dirty="0" smtClean="0"/>
              <a:t> de la douleur chronique</a:t>
            </a:r>
          </a:p>
          <a:p>
            <a:r>
              <a:rPr lang="fr-FR" dirty="0" smtClean="0"/>
              <a:t>Promotion de l’</a:t>
            </a:r>
            <a:r>
              <a:rPr lang="fr-FR" b="1" dirty="0" smtClean="0"/>
              <a:t>évaluation</a:t>
            </a:r>
            <a:r>
              <a:rPr lang="fr-FR" dirty="0" smtClean="0"/>
              <a:t> de la douleur chez les personnes âgées</a:t>
            </a:r>
          </a:p>
          <a:p>
            <a:pPr lvl="1"/>
            <a:r>
              <a:rPr lang="fr-FR" dirty="0" smtClean="0"/>
              <a:t>Échelles d’hétéro évaluation, cinétique des </a:t>
            </a:r>
            <a:r>
              <a:rPr lang="fr-FR" dirty="0" smtClean="0"/>
              <a:t>scores</a:t>
            </a:r>
          </a:p>
          <a:p>
            <a:endParaRPr lang="fr-FR" dirty="0" smtClean="0"/>
          </a:p>
          <a:p>
            <a:r>
              <a:rPr lang="fr-FR" dirty="0" smtClean="0"/>
              <a:t>Questions </a:t>
            </a:r>
            <a:r>
              <a:rPr lang="fr-FR" b="1" dirty="0" smtClean="0"/>
              <a:t>éthiques</a:t>
            </a:r>
            <a:r>
              <a:rPr lang="fr-FR" dirty="0" smtClean="0"/>
              <a:t> / pharmacologiques</a:t>
            </a:r>
          </a:p>
          <a:p>
            <a:pPr lvl="1"/>
            <a:r>
              <a:rPr lang="fr-FR" dirty="0" smtClean="0"/>
              <a:t>Souffrance physique / morale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Merci de votre attention…</a:t>
            </a:r>
            <a:endParaRPr lang="fr-FR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602</Words>
  <Application>Microsoft Macintosh PowerPoint</Application>
  <PresentationFormat>Présentation à l'écran (4:3)</PresentationFormat>
  <Paragraphs>127</Paragraphs>
  <Slides>9</Slides>
  <Notes>3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Douleur : la prise en charge des patients Alzheimer diffère t-elle des autres patients?</vt:lpstr>
      <vt:lpstr>Contexte</vt:lpstr>
      <vt:lpstr>Matériel et méthodes</vt:lpstr>
      <vt:lpstr>« Equivalent morphinique » Revue de la littérature</vt:lpstr>
      <vt:lpstr>Résultats (1)</vt:lpstr>
      <vt:lpstr>Résultats (2)</vt:lpstr>
      <vt:lpstr>Résultats (3)</vt:lpstr>
      <vt:lpstr>Discussion</vt:lpstr>
      <vt:lpstr>Merci de votre attention…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Douleur: la prise en charge des patients Alzheimer diffère t-elle des autres patients?</dc:title>
  <dc:creator>Michael Philippe</dc:creator>
  <cp:lastModifiedBy>Michael Philippe</cp:lastModifiedBy>
  <cp:revision>12</cp:revision>
  <dcterms:created xsi:type="dcterms:W3CDTF">2013-09-18T19:44:14Z</dcterms:created>
  <dcterms:modified xsi:type="dcterms:W3CDTF">2013-09-18T19:57:30Z</dcterms:modified>
</cp:coreProperties>
</file>