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30279975" cy="42808525"/>
  <p:notesSz cx="6858000" cy="9144000"/>
  <p:defaultTextStyle>
    <a:defPPr>
      <a:defRPr lang="fr-FR"/>
    </a:defPPr>
    <a:lvl1pPr algn="l" defTabSz="4174307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1pPr>
    <a:lvl2pPr marL="2087156" indent="-1630041" algn="l" defTabSz="4174307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2pPr>
    <a:lvl3pPr marL="4174307" indent="-3260087" algn="l" defTabSz="4174307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3pPr>
    <a:lvl4pPr marL="6263047" indent="-4891717" algn="l" defTabSz="4174307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4pPr>
    <a:lvl5pPr marL="8350198" indent="-6521758" algn="l" defTabSz="4174307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5pPr>
    <a:lvl6pPr marL="2285550" algn="l" defTabSz="91422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6pPr>
    <a:lvl7pPr marL="2742660" algn="l" defTabSz="91422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7pPr>
    <a:lvl8pPr marL="3199774" algn="l" defTabSz="91422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8pPr>
    <a:lvl9pPr marL="3656884" algn="l" defTabSz="91422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AURE, Rémi" initials="F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99C2"/>
    <a:srgbClr val="7187D2"/>
    <a:srgbClr val="FF0000"/>
    <a:srgbClr val="A4D76B"/>
    <a:srgbClr val="3D7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429" autoAdjust="0"/>
  </p:normalViewPr>
  <p:slideViewPr>
    <p:cSldViewPr>
      <p:cViewPr>
        <p:scale>
          <a:sx n="25" d="100"/>
          <a:sy n="25" d="100"/>
        </p:scale>
        <p:origin x="-2370" y="-72"/>
      </p:cViewPr>
      <p:guideLst>
        <p:guide orient="horz" pos="13483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ALAGOUTTE:HEH:Act-IP:%25%20EM%20par%20mo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ALAGOUTTE:HEH:erreurs%2006062014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ALAGOUTTE:HEH:erreurs%2006062014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ionamalagutti:Downloads:erreurs-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fr-FR"/>
              <a:t>% of medication errors by months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8404435492016E-2"/>
          <c:y val="0.182782721111796"/>
          <c:w val="0.95957038548747098"/>
          <c:h val="0.574902451916117"/>
        </c:manualLayout>
      </c:layout>
      <c:lineChart>
        <c:grouping val="standard"/>
        <c:varyColors val="0"/>
        <c:ser>
          <c:idx val="0"/>
          <c:order val="0"/>
          <c:spPr>
            <a:ln w="1270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Feuil1!$C$3:$C$14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Feuil1!$G$3:$G$14</c:f>
              <c:numCache>
                <c:formatCode>0.0</c:formatCode>
                <c:ptCount val="12"/>
                <c:pt idx="0">
                  <c:v>4.4642857142857126</c:v>
                </c:pt>
                <c:pt idx="1">
                  <c:v>2.5263157894736841</c:v>
                </c:pt>
                <c:pt idx="2">
                  <c:v>4.0618955512572512</c:v>
                </c:pt>
                <c:pt idx="3">
                  <c:v>4.1095890410958891</c:v>
                </c:pt>
                <c:pt idx="4">
                  <c:v>3.151260504201681</c:v>
                </c:pt>
                <c:pt idx="5">
                  <c:v>4.6938775510204067</c:v>
                </c:pt>
                <c:pt idx="6">
                  <c:v>3.9682539682539679</c:v>
                </c:pt>
                <c:pt idx="7">
                  <c:v>4</c:v>
                </c:pt>
                <c:pt idx="8">
                  <c:v>5.4968287526427071</c:v>
                </c:pt>
                <c:pt idx="9">
                  <c:v>5.3406998158379366</c:v>
                </c:pt>
                <c:pt idx="10">
                  <c:v>3.007518796992481</c:v>
                </c:pt>
                <c:pt idx="11">
                  <c:v>2.626262626262625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348224"/>
        <c:axId val="143021184"/>
      </c:lineChart>
      <c:catAx>
        <c:axId val="14134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fr-FR"/>
          </a:p>
        </c:txPr>
        <c:crossAx val="143021184"/>
        <c:crosses val="autoZero"/>
        <c:auto val="1"/>
        <c:lblAlgn val="ctr"/>
        <c:lblOffset val="100"/>
        <c:noMultiLvlLbl val="0"/>
      </c:catAx>
      <c:valAx>
        <c:axId val="14302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14134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3800" u="none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4800"/>
            </a:pPr>
            <a:r>
              <a:rPr lang="fr-FR" sz="4800" b="1" i="0" baseline="0">
                <a:effectLst/>
              </a:rPr>
              <a:t>% of medication errors/service</a:t>
            </a:r>
            <a:endParaRPr lang="fr-FR" sz="4800">
              <a:effectLst/>
            </a:endParaRPr>
          </a:p>
        </c:rich>
      </c:tx>
      <c:layout/>
      <c:overlay val="1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2363409536987501"/>
          <c:w val="0.58418041089520101"/>
          <c:h val="0.87285251133712405"/>
        </c:manualLayout>
      </c:layout>
      <c:pie3DChart>
        <c:varyColors val="1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explosion val="25"/>
          <c:dPt>
            <c:idx val="0"/>
            <c:bubble3D val="0"/>
            <c:spPr>
              <a:solidFill>
                <a:srgbClr val="4572A7"/>
              </a:solidFill>
              <a:ln w="25400">
                <a:noFill/>
              </a:ln>
            </c:spPr>
          </c:dPt>
          <c:dPt>
            <c:idx val="1"/>
            <c:bubble3D val="0"/>
            <c:spPr>
              <a:solidFill>
                <a:srgbClr val="AA4643"/>
              </a:solidFill>
              <a:ln w="25400">
                <a:noFill/>
              </a:ln>
            </c:spPr>
          </c:dPt>
          <c:dPt>
            <c:idx val="2"/>
            <c:bubble3D val="0"/>
            <c:spPr>
              <a:solidFill>
                <a:srgbClr val="89A54E"/>
              </a:solidFill>
              <a:ln w="25400">
                <a:noFill/>
              </a:ln>
            </c:spPr>
          </c:dPt>
          <c:dPt>
            <c:idx val="3"/>
            <c:bubble3D val="0"/>
            <c:spPr>
              <a:solidFill>
                <a:srgbClr val="71588F"/>
              </a:solidFill>
              <a:ln w="25400">
                <a:noFill/>
              </a:ln>
            </c:spPr>
          </c:dPt>
          <c:dPt>
            <c:idx val="4"/>
            <c:bubble3D val="0"/>
            <c:spPr>
              <a:solidFill>
                <a:srgbClr val="4198AF"/>
              </a:solidFill>
              <a:ln w="25400">
                <a:noFill/>
              </a:ln>
            </c:spPr>
          </c:dPt>
          <c:dPt>
            <c:idx val="5"/>
            <c:bubble3D val="0"/>
            <c:spPr>
              <a:solidFill>
                <a:srgbClr val="DB843D"/>
              </a:solidFill>
              <a:ln w="25400">
                <a:noFill/>
              </a:ln>
            </c:spPr>
          </c:dPt>
          <c:dPt>
            <c:idx val="6"/>
            <c:bubble3D val="0"/>
            <c:spPr>
              <a:solidFill>
                <a:srgbClr val="93A9CF"/>
              </a:solidFill>
              <a:ln w="25400">
                <a:noFill/>
              </a:ln>
            </c:spPr>
          </c:dPt>
          <c:dPt>
            <c:idx val="7"/>
            <c:bubble3D val="0"/>
            <c:spPr>
              <a:solidFill>
                <a:srgbClr val="D19392"/>
              </a:solidFill>
              <a:ln w="25400">
                <a:noFill/>
              </a:ln>
            </c:spPr>
          </c:dPt>
          <c:dPt>
            <c:idx val="8"/>
            <c:bubble3D val="0"/>
            <c:spPr>
              <a:solidFill>
                <a:srgbClr val="B9CD96"/>
              </a:solidFill>
              <a:ln w="25400">
                <a:noFill/>
              </a:ln>
            </c:spPr>
          </c:dPt>
          <c:dPt>
            <c:idx val="9"/>
            <c:bubble3D val="0"/>
            <c:explosion val="0"/>
            <c:spPr>
              <a:solidFill>
                <a:srgbClr val="A99BBD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8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Feuil1!$B$52:$B$61</c:f>
              <c:strCache>
                <c:ptCount val="10"/>
                <c:pt idx="0">
                  <c:v>digestive oncology day care</c:v>
                </c:pt>
                <c:pt idx="1">
                  <c:v>day care (méd int / néphro / transpl / dermato) </c:v>
                </c:pt>
                <c:pt idx="2">
                  <c:v>Méd interne</c:v>
                </c:pt>
                <c:pt idx="3">
                  <c:v>Hépatogastrology</c:v>
                </c:pt>
                <c:pt idx="4">
                  <c:v>ORL</c:v>
                </c:pt>
                <c:pt idx="5">
                  <c:v>Transplant</c:v>
                </c:pt>
                <c:pt idx="6">
                  <c:v>Néphrology</c:v>
                </c:pt>
                <c:pt idx="7">
                  <c:v>Rhumatology</c:v>
                </c:pt>
                <c:pt idx="8">
                  <c:v>radiology interventional</c:v>
                </c:pt>
                <c:pt idx="9">
                  <c:v>Other (Ortho, Bloc vasc)</c:v>
                </c:pt>
              </c:strCache>
            </c:strRef>
          </c:cat>
          <c:val>
            <c:numRef>
              <c:f>Feuil1!$G$52:$G$61</c:f>
              <c:numCache>
                <c:formatCode>0.0</c:formatCode>
                <c:ptCount val="10"/>
                <c:pt idx="0">
                  <c:v>4.9732211170619731</c:v>
                </c:pt>
                <c:pt idx="1">
                  <c:v>0.85689802913453295</c:v>
                </c:pt>
                <c:pt idx="2">
                  <c:v>3.931623931623931</c:v>
                </c:pt>
                <c:pt idx="3">
                  <c:v>7.1611253196930926</c:v>
                </c:pt>
                <c:pt idx="4">
                  <c:v>4.8611111111111116</c:v>
                </c:pt>
                <c:pt idx="5">
                  <c:v>3</c:v>
                </c:pt>
                <c:pt idx="6">
                  <c:v>12.121212121212119</c:v>
                </c:pt>
                <c:pt idx="7">
                  <c:v>8.0213903743315491</c:v>
                </c:pt>
                <c:pt idx="8">
                  <c:v>3.883495145631068</c:v>
                </c:pt>
                <c:pt idx="9">
                  <c:v>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6607804159326203"/>
          <c:y val="0.12090154965946499"/>
          <c:w val="0.42186520391517901"/>
          <c:h val="0.8779022448684149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000"/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4800"/>
            </a:pPr>
            <a:r>
              <a:rPr lang="fr-FR" sz="4800" b="1" i="0" u="none" strike="noStrike" baseline="0">
                <a:effectLst/>
              </a:rPr>
              <a:t>type of medication errors (%)</a:t>
            </a:r>
            <a:endParaRPr lang="fr-FR" sz="4800"/>
          </a:p>
        </c:rich>
      </c:tx>
      <c:layout/>
      <c:overlay val="1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596385842186E-2"/>
          <c:y val="0.11816029105838401"/>
          <c:w val="0.60957091932314"/>
          <c:h val="0.88183970894161601"/>
        </c:manualLayout>
      </c:layout>
      <c:pie3DChart>
        <c:varyColors val="1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explosion val="25"/>
          <c:dPt>
            <c:idx val="0"/>
            <c:bubble3D val="0"/>
            <c:explosion val="5"/>
            <c:spPr>
              <a:solidFill>
                <a:srgbClr val="4572A7"/>
              </a:solidFill>
              <a:ln w="25400">
                <a:noFill/>
              </a:ln>
            </c:spPr>
          </c:dPt>
          <c:dPt>
            <c:idx val="1"/>
            <c:bubble3D val="0"/>
            <c:spPr>
              <a:solidFill>
                <a:srgbClr val="AA4643"/>
              </a:solidFill>
              <a:ln w="25400">
                <a:noFill/>
              </a:ln>
            </c:spPr>
          </c:dPt>
          <c:dPt>
            <c:idx val="2"/>
            <c:bubble3D val="0"/>
            <c:spPr>
              <a:solidFill>
                <a:srgbClr val="89A54E"/>
              </a:solidFill>
              <a:ln w="25400">
                <a:noFill/>
              </a:ln>
            </c:spPr>
          </c:dPt>
          <c:dPt>
            <c:idx val="3"/>
            <c:bubble3D val="0"/>
            <c:spPr>
              <a:solidFill>
                <a:srgbClr val="71588F"/>
              </a:solidFill>
              <a:ln w="25400">
                <a:noFill/>
              </a:ln>
            </c:spPr>
          </c:dPt>
          <c:dPt>
            <c:idx val="4"/>
            <c:bubble3D val="0"/>
            <c:spPr>
              <a:solidFill>
                <a:srgbClr val="4198AF"/>
              </a:solidFill>
              <a:ln w="25400">
                <a:noFill/>
              </a:ln>
            </c:spPr>
          </c:dPt>
          <c:dPt>
            <c:idx val="5"/>
            <c:bubble3D val="0"/>
            <c:spPr>
              <a:solidFill>
                <a:srgbClr val="DB843D"/>
              </a:solidFill>
              <a:ln w="25400">
                <a:noFill/>
              </a:ln>
            </c:spPr>
          </c:dPt>
          <c:dPt>
            <c:idx val="6"/>
            <c:bubble3D val="0"/>
            <c:spPr>
              <a:solidFill>
                <a:srgbClr val="93A9CF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800"/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Feuil1!$O$59:$O$65</c:f>
              <c:strCache>
                <c:ptCount val="7"/>
                <c:pt idx="0">
                  <c:v>wrong dose</c:v>
                </c:pt>
                <c:pt idx="1">
                  <c:v>wrong solvent</c:v>
                </c:pt>
                <c:pt idx="2">
                  <c:v>wrong route of administration</c:v>
                </c:pt>
                <c:pt idx="3">
                  <c:v>wrong duration of adm</c:v>
                </c:pt>
                <c:pt idx="4">
                  <c:v>wrong concentration </c:v>
                </c:pt>
                <c:pt idx="5">
                  <c:v>incomplete prescription</c:v>
                </c:pt>
                <c:pt idx="6">
                  <c:v>inadequate prescription</c:v>
                </c:pt>
              </c:strCache>
            </c:strRef>
          </c:cat>
          <c:val>
            <c:numRef>
              <c:f>Feuil1!$Q$59:$Q$65</c:f>
              <c:numCache>
                <c:formatCode>General</c:formatCode>
                <c:ptCount val="7"/>
                <c:pt idx="0">
                  <c:v>146</c:v>
                </c:pt>
                <c:pt idx="1">
                  <c:v>34</c:v>
                </c:pt>
                <c:pt idx="2">
                  <c:v>14</c:v>
                </c:pt>
                <c:pt idx="3">
                  <c:v>19</c:v>
                </c:pt>
                <c:pt idx="4">
                  <c:v>3</c:v>
                </c:pt>
                <c:pt idx="5">
                  <c:v>12</c:v>
                </c:pt>
                <c:pt idx="6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155313202747596"/>
          <c:y val="0.17557440100947"/>
          <c:w val="0.37861883578751998"/>
          <c:h val="0.7872703236847280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200"/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4800"/>
            </a:pPr>
            <a:r>
              <a:rPr lang="fr-FR" sz="4800" b="1" i="0" baseline="0">
                <a:effectLst/>
              </a:rPr>
              <a:t>% of medication errors/status in 2013 at UJOMM</a:t>
            </a:r>
            <a:endParaRPr lang="fr-FR" sz="4800">
              <a:effectLst/>
            </a:endParaRPr>
          </a:p>
        </c:rich>
      </c:tx>
      <c:layout/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2078018372703401"/>
          <c:y val="0.31991907261592301"/>
          <c:w val="0.61427624671916004"/>
          <c:h val="0.519501983815335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8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Feuil1!$J$46:$J$48</c:f>
              <c:strCache>
                <c:ptCount val="3"/>
                <c:pt idx="0">
                  <c:v>intern</c:v>
                </c:pt>
                <c:pt idx="1">
                  <c:v>sénior</c:v>
                </c:pt>
                <c:pt idx="2">
                  <c:v>NI</c:v>
                </c:pt>
              </c:strCache>
            </c:strRef>
          </c:cat>
          <c:val>
            <c:numRef>
              <c:f>Feuil1!$L$46:$L$48</c:f>
              <c:numCache>
                <c:formatCode>0.0</c:formatCode>
                <c:ptCount val="3"/>
                <c:pt idx="0">
                  <c:v>18.64406779661017</c:v>
                </c:pt>
                <c:pt idx="1">
                  <c:v>64.406779661016941</c:v>
                </c:pt>
                <c:pt idx="2">
                  <c:v>16.949152542372879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779136"/>
        <c:axId val="144780672"/>
      </c:barChart>
      <c:catAx>
        <c:axId val="144779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sz="3200" b="1"/>
            </a:pPr>
            <a:endParaRPr lang="fr-FR"/>
          </a:p>
        </c:txPr>
        <c:crossAx val="144780672"/>
        <c:crosses val="autoZero"/>
        <c:auto val="1"/>
        <c:lblAlgn val="ctr"/>
        <c:lblOffset val="100"/>
        <c:noMultiLvlLbl val="0"/>
      </c:catAx>
      <c:valAx>
        <c:axId val="144780672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sz="2800"/>
            </a:pPr>
            <a:endParaRPr lang="fr-FR"/>
          </a:p>
        </c:txPr>
        <c:crossAx val="14477913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17643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17643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3C59E7E-19E7-457C-BC77-11A81FDB2900}" type="datetimeFigureOut">
              <a:rPr lang="fr-FR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17643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417643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8B21B9-8E7D-4236-8464-5525700865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67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110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220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330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440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5550" algn="l" defTabSz="9142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742660" algn="l" defTabSz="9142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199774" algn="l" defTabSz="9142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656884" algn="l" defTabSz="9142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216150" y="685800"/>
            <a:ext cx="24257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175125" fontAlgn="base">
              <a:spcBef>
                <a:spcPct val="0"/>
              </a:spcBef>
              <a:spcAft>
                <a:spcPct val="0"/>
              </a:spcAft>
            </a:pPr>
            <a:fld id="{7E684D0D-63B8-4DD4-8121-10782C74F6E6}" type="slidenum">
              <a:rPr lang="fr-FR"/>
              <a:pPr defTabSz="4175125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0998" y="13298398"/>
            <a:ext cx="25737979" cy="917608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7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5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3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1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39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4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2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BE6063-E8E0-40D6-9ADF-AD05AB37C2FB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578FC2-4155-4D6D-81DE-8AC1D6CE118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48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6A89F4-F3ED-429A-9087-310B2E40010C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0E1FCC-A6EA-40E6-B333-852091780FE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81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91909" y="27508450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7804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5613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34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122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3903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683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463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244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B5C9AF-9825-4D0A-BAF3-E503205C1234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3A3A0A-2D4E-4C46-848A-1FE73D22681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761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13999" y="9988665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392320" y="9988665"/>
            <a:ext cx="13373656" cy="28251648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2A900F-686E-4161-A432-32B2315E0264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64681-2164-4630-95D3-34B7D843595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1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7804" indent="0">
              <a:buNone/>
              <a:defRPr sz="9100" b="1"/>
            </a:lvl2pPr>
            <a:lvl3pPr marL="4175613" indent="0">
              <a:buNone/>
              <a:defRPr sz="8200" b="1"/>
            </a:lvl3pPr>
            <a:lvl4pPr marL="6263417" indent="0">
              <a:buNone/>
              <a:defRPr sz="7300" b="1"/>
            </a:lvl4pPr>
            <a:lvl5pPr marL="8351221" indent="0">
              <a:buNone/>
              <a:defRPr sz="7300" b="1"/>
            </a:lvl5pPr>
            <a:lvl6pPr marL="10439030" indent="0">
              <a:buNone/>
              <a:defRPr sz="7300" b="1"/>
            </a:lvl6pPr>
            <a:lvl7pPr marL="12526834" indent="0">
              <a:buNone/>
              <a:defRPr sz="7300" b="1"/>
            </a:lvl7pPr>
            <a:lvl8pPr marL="14614639" indent="0">
              <a:buNone/>
              <a:defRPr sz="7300" b="1"/>
            </a:lvl8pPr>
            <a:lvl9pPr marL="16702447" indent="0">
              <a:buNone/>
              <a:defRPr sz="73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7804" indent="0">
              <a:buNone/>
              <a:defRPr sz="9100" b="1"/>
            </a:lvl2pPr>
            <a:lvl3pPr marL="4175613" indent="0">
              <a:buNone/>
              <a:defRPr sz="8200" b="1"/>
            </a:lvl3pPr>
            <a:lvl4pPr marL="6263417" indent="0">
              <a:buNone/>
              <a:defRPr sz="7300" b="1"/>
            </a:lvl4pPr>
            <a:lvl5pPr marL="8351221" indent="0">
              <a:buNone/>
              <a:defRPr sz="7300" b="1"/>
            </a:lvl5pPr>
            <a:lvl6pPr marL="10439030" indent="0">
              <a:buNone/>
              <a:defRPr sz="7300" b="1"/>
            </a:lvl6pPr>
            <a:lvl7pPr marL="12526834" indent="0">
              <a:buNone/>
              <a:defRPr sz="7300" b="1"/>
            </a:lvl7pPr>
            <a:lvl8pPr marL="14614639" indent="0">
              <a:buNone/>
              <a:defRPr sz="7300" b="1"/>
            </a:lvl8pPr>
            <a:lvl9pPr marL="16702447" indent="0">
              <a:buNone/>
              <a:defRPr sz="73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8382CD-AA73-434C-8A56-7CAB667B58AD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0B5B8-786E-4CC5-9ADF-61BDE7BEB53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37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27CE19-BC4F-42F1-9CAB-8600BBB0483D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93F49-9299-4B68-B2B5-EFB78126812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62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C8C29F-8D74-484C-93B4-DAA100111CEA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E74731-F7C6-4D7C-A1D4-E46476EC776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4004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38629" y="1704423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14004" y="8958090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7804" indent="0">
              <a:buNone/>
              <a:defRPr sz="5500"/>
            </a:lvl2pPr>
            <a:lvl3pPr marL="4175613" indent="0">
              <a:buNone/>
              <a:defRPr sz="4600"/>
            </a:lvl3pPr>
            <a:lvl4pPr marL="6263417" indent="0">
              <a:buNone/>
              <a:defRPr sz="4100"/>
            </a:lvl4pPr>
            <a:lvl5pPr marL="8351221" indent="0">
              <a:buNone/>
              <a:defRPr sz="4100"/>
            </a:lvl5pPr>
            <a:lvl6pPr marL="10439030" indent="0">
              <a:buNone/>
              <a:defRPr sz="4100"/>
            </a:lvl6pPr>
            <a:lvl7pPr marL="12526834" indent="0">
              <a:buNone/>
              <a:defRPr sz="4100"/>
            </a:lvl7pPr>
            <a:lvl8pPr marL="14614639" indent="0">
              <a:buNone/>
              <a:defRPr sz="4100"/>
            </a:lvl8pPr>
            <a:lvl9pPr marL="16702447" indent="0">
              <a:buNone/>
              <a:defRPr sz="41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E8C06F-FC57-4070-B78B-30AAA3B0AD5E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083778-77D1-42FA-84F7-64AF1949273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88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7804" indent="0">
              <a:buNone/>
              <a:defRPr sz="12800"/>
            </a:lvl2pPr>
            <a:lvl3pPr marL="4175613" indent="0">
              <a:buNone/>
              <a:defRPr sz="11000"/>
            </a:lvl3pPr>
            <a:lvl4pPr marL="6263417" indent="0">
              <a:buNone/>
              <a:defRPr sz="9100"/>
            </a:lvl4pPr>
            <a:lvl5pPr marL="8351221" indent="0">
              <a:buNone/>
              <a:defRPr sz="9100"/>
            </a:lvl5pPr>
            <a:lvl6pPr marL="10439030" indent="0">
              <a:buNone/>
              <a:defRPr sz="9100"/>
            </a:lvl6pPr>
            <a:lvl7pPr marL="12526834" indent="0">
              <a:buNone/>
              <a:defRPr sz="9100"/>
            </a:lvl7pPr>
            <a:lvl8pPr marL="14614639" indent="0">
              <a:buNone/>
              <a:defRPr sz="9100"/>
            </a:lvl8pPr>
            <a:lvl9pPr marL="16702447" indent="0">
              <a:buNone/>
              <a:defRPr sz="91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7804" indent="0">
              <a:buNone/>
              <a:defRPr sz="5500"/>
            </a:lvl2pPr>
            <a:lvl3pPr marL="4175613" indent="0">
              <a:buNone/>
              <a:defRPr sz="4600"/>
            </a:lvl3pPr>
            <a:lvl4pPr marL="6263417" indent="0">
              <a:buNone/>
              <a:defRPr sz="4100"/>
            </a:lvl4pPr>
            <a:lvl5pPr marL="8351221" indent="0">
              <a:buNone/>
              <a:defRPr sz="4100"/>
            </a:lvl5pPr>
            <a:lvl6pPr marL="10439030" indent="0">
              <a:buNone/>
              <a:defRPr sz="4100"/>
            </a:lvl6pPr>
            <a:lvl7pPr marL="12526834" indent="0">
              <a:buNone/>
              <a:defRPr sz="4100"/>
            </a:lvl7pPr>
            <a:lvl8pPr marL="14614639" indent="0">
              <a:buNone/>
              <a:defRPr sz="4100"/>
            </a:lvl8pPr>
            <a:lvl9pPr marL="16702447" indent="0">
              <a:buNone/>
              <a:defRPr sz="41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16A561-8B9F-4BAE-AE95-72EA85233409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3F3C7-42CB-4672-8D0D-9AE8DD8B4D6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002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7A621F-431D-4547-A749-0B9FFD31643A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55BB7-9C14-417F-87F8-1B4B56034F3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88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1952982" y="1714335"/>
            <a:ext cx="6812994" cy="3652597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3999" y="1714335"/>
            <a:ext cx="19934317" cy="3652597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3099BC-57E7-487C-B197-0E9A7345135C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F7AA49-EF6D-4E6D-965A-DB60E4ABE23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60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561" tIns="208780" rIns="417561" bIns="20878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13999" y="9988665"/>
            <a:ext cx="27251978" cy="28251648"/>
          </a:xfrm>
          <a:prstGeom prst="rect">
            <a:avLst/>
          </a:prstGeom>
        </p:spPr>
        <p:txBody>
          <a:bodyPr vert="horz" lIns="417561" tIns="208780" rIns="417561" bIns="20878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513999" y="39677170"/>
            <a:ext cx="7065328" cy="2279158"/>
          </a:xfrm>
          <a:prstGeom prst="rect">
            <a:avLst/>
          </a:prstGeom>
        </p:spPr>
        <p:txBody>
          <a:bodyPr vert="horz" lIns="417561" tIns="208780" rIns="417561" bIns="208780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5D9D792-14A6-472A-B32D-0B4E5D40AB27}" type="datetimeFigureOut">
              <a:rPr lang="fr-FR" smtClean="0"/>
              <a:pPr>
                <a:defRPr/>
              </a:pPr>
              <a:t>23/06/2014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345658" y="39677170"/>
            <a:ext cx="9588659" cy="2279158"/>
          </a:xfrm>
          <a:prstGeom prst="rect">
            <a:avLst/>
          </a:prstGeom>
        </p:spPr>
        <p:txBody>
          <a:bodyPr vert="horz" lIns="417561" tIns="208780" rIns="417561" bIns="208780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1700649" y="39677170"/>
            <a:ext cx="7065328" cy="2279158"/>
          </a:xfrm>
          <a:prstGeom prst="rect">
            <a:avLst/>
          </a:prstGeom>
        </p:spPr>
        <p:txBody>
          <a:bodyPr vert="horz" lIns="417561" tIns="208780" rIns="417561" bIns="208780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1D83CD-70B8-4A80-9C2E-0CD7ADC95865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26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175613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855" indent="-1565855" algn="l" defTabSz="4175613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683" indent="-1304879" algn="l" defTabSz="4175613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515" indent="-1043902" algn="l" defTabSz="4175613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319" indent="-1043902" algn="l" defTabSz="4175613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5128" indent="-1043902" algn="l" defTabSz="4175613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2932" indent="-1043902" algn="l" defTabSz="4175613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0737" indent="-1043902" algn="l" defTabSz="4175613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8545" indent="-1043902" algn="l" defTabSz="4175613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6350" indent="-1043902" algn="l" defTabSz="4175613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804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5613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3417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1221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9030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6834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4639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2447" algn="l" defTabSz="4175613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openxmlformats.org/officeDocument/2006/relationships/image" Target="../media/image7.png"/><Relationship Id="rId3" Type="http://schemas.openxmlformats.org/officeDocument/2006/relationships/image" Target="../media/image1.jpg"/><Relationship Id="rId7" Type="http://schemas.openxmlformats.org/officeDocument/2006/relationships/chart" Target="../charts/chart1.xml"/><Relationship Id="rId12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8" r="23589"/>
          <a:stretch/>
        </p:blipFill>
        <p:spPr>
          <a:xfrm>
            <a:off x="20574979" y="16292076"/>
            <a:ext cx="1837391" cy="3672026"/>
          </a:xfrm>
          <a:prstGeom prst="rect">
            <a:avLst/>
          </a:prstGeom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50854" y="6808470"/>
            <a:ext cx="18522229" cy="166094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1" tIns="45711" rIns="91421" bIns="45711" anchor="ctr">
            <a:spAutoFit/>
          </a:bodyPr>
          <a:lstStyle/>
          <a:p>
            <a:pPr defTabSz="914220">
              <a:lnSpc>
                <a:spcPct val="120000"/>
              </a:lnSpc>
              <a:spcAft>
                <a:spcPts val="1000"/>
              </a:spcAft>
            </a:pPr>
            <a:r>
              <a:rPr lang="fr-FR" sz="4000" b="1" u="sng" dirty="0" smtClean="0">
                <a:solidFill>
                  <a:schemeClr val="tx1"/>
                </a:solidFill>
                <a:latin typeface="Verdana" pitchFamily="34" charset="0"/>
              </a:rPr>
              <a:t>OBJECTIFS</a:t>
            </a:r>
          </a:p>
          <a:p>
            <a:pPr defTabSz="914220">
              <a:lnSpc>
                <a:spcPct val="120000"/>
              </a:lnSpc>
              <a:spcAft>
                <a:spcPts val="1201"/>
              </a:spcAft>
            </a:pPr>
            <a:r>
              <a:rPr lang="en-US" sz="3600" dirty="0" smtClean="0">
                <a:solidFill>
                  <a:srgbClr val="000000"/>
                </a:solidFill>
                <a:latin typeface="Verdana" pitchFamily="34" charset="0"/>
              </a:rPr>
              <a:t>To describe </a:t>
            </a:r>
            <a:r>
              <a:rPr lang="en-US" sz="3600" b="1" dirty="0" smtClean="0">
                <a:solidFill>
                  <a:srgbClr val="000000"/>
                </a:solidFill>
                <a:latin typeface="Verdana" pitchFamily="34" charset="0"/>
              </a:rPr>
              <a:t>the number and nature of antineoplastic prescription errors</a:t>
            </a:r>
            <a:r>
              <a:rPr lang="en-US" sz="3600" dirty="0" smtClean="0">
                <a:solidFill>
                  <a:srgbClr val="000000"/>
                </a:solidFill>
                <a:latin typeface="Verdana" pitchFamily="34" charset="0"/>
              </a:rPr>
              <a:t>.</a:t>
            </a:r>
            <a:endParaRPr lang="fr-FR" sz="3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78347" y="4325155"/>
            <a:ext cx="29432252" cy="21082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1" tIns="45711" rIns="91421" bIns="45711" anchor="ctr">
            <a:spAutoFit/>
          </a:bodyPr>
          <a:lstStyle/>
          <a:p>
            <a:pPr algn="just" defTabSz="914220">
              <a:lnSpc>
                <a:spcPct val="120000"/>
              </a:lnSpc>
              <a:spcAft>
                <a:spcPts val="1201"/>
              </a:spcAft>
            </a:pPr>
            <a:r>
              <a:rPr lang="fr-FR" sz="4000" b="1" u="sng" dirty="0">
                <a:solidFill>
                  <a:schemeClr val="tx1"/>
                </a:solidFill>
                <a:latin typeface="Verdana" pitchFamily="34" charset="0"/>
              </a:rPr>
              <a:t>INTRODUCTION</a:t>
            </a:r>
          </a:p>
          <a:p>
            <a:pPr algn="just" defTabSz="914220">
              <a:spcAft>
                <a:spcPts val="0"/>
              </a:spcAft>
            </a:pP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Medication errors with antineoplastic drugs may be catastrophic due to the drugs’ high toxicity and small therapeutic index. </a:t>
            </a:r>
            <a:endParaRPr lang="en-US" sz="3600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just" defTabSz="914220">
              <a:spcAft>
                <a:spcPts val="0"/>
              </a:spcAft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In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order to reduce it, our mission is to increase awareness about drug event</a:t>
            </a:r>
            <a:r>
              <a:rPr lang="en-US" sz="3700" dirty="0">
                <a:solidFill>
                  <a:schemeClr val="tx1"/>
                </a:solidFill>
                <a:latin typeface="Verdana" pitchFamily="34" charset="0"/>
              </a:rPr>
              <a:t>. </a:t>
            </a:r>
            <a:endParaRPr lang="fr-FR" sz="3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3176752" y="10310757"/>
            <a:ext cx="16633847" cy="4542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1" tIns="45711" rIns="91421" bIns="45711" anchor="ctr">
            <a:spAutoFit/>
          </a:bodyPr>
          <a:lstStyle/>
          <a:p>
            <a:pPr algn="just" defTabSz="914220">
              <a:lnSpc>
                <a:spcPct val="130000"/>
              </a:lnSpc>
              <a:spcAft>
                <a:spcPts val="1201"/>
              </a:spcAft>
            </a:pPr>
            <a:r>
              <a:rPr lang="fr-FR" sz="4000" b="1" u="sng" dirty="0">
                <a:solidFill>
                  <a:schemeClr val="tx1"/>
                </a:solidFill>
                <a:latin typeface="Verdana" pitchFamily="34" charset="0"/>
              </a:rPr>
              <a:t>MATERIEL ET METHODES</a:t>
            </a:r>
          </a:p>
          <a:p>
            <a:pPr algn="just" defTabSz="914220">
              <a:lnSpc>
                <a:spcPct val="120000"/>
              </a:lnSpc>
              <a:spcAft>
                <a:spcPts val="1201"/>
              </a:spcAft>
            </a:pPr>
            <a:r>
              <a:rPr lang="fr-FR" sz="3600" b="1" u="sng" dirty="0" err="1">
                <a:solidFill>
                  <a:schemeClr val="tx1"/>
                </a:solidFill>
                <a:latin typeface="Verdana" pitchFamily="34" charset="0"/>
              </a:rPr>
              <a:t>Study</a:t>
            </a:r>
            <a:r>
              <a:rPr lang="fr-FR" sz="3600" b="1" u="sng" dirty="0">
                <a:solidFill>
                  <a:schemeClr val="tx1"/>
                </a:solidFill>
                <a:latin typeface="Verdana" pitchFamily="34" charset="0"/>
              </a:rPr>
              <a:t> design</a:t>
            </a:r>
            <a:r>
              <a:rPr lang="fr-FR" sz="3600" b="1" u="sng" dirty="0" smtClean="0">
                <a:solidFill>
                  <a:schemeClr val="tx1"/>
                </a:solidFill>
                <a:latin typeface="Verdana" pitchFamily="34" charset="0"/>
              </a:rPr>
              <a:t>:</a:t>
            </a:r>
            <a:r>
              <a:rPr lang="fr-FR" sz="36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3600" dirty="0" smtClean="0">
                <a:latin typeface="Verdana" pitchFamily="34" charset="0"/>
              </a:rPr>
              <a:t>A </a:t>
            </a:r>
            <a:r>
              <a:rPr lang="en-US" sz="3600" b="1" dirty="0" smtClean="0">
                <a:latin typeface="Verdana" pitchFamily="34" charset="0"/>
              </a:rPr>
              <a:t>retrospective</a:t>
            </a:r>
            <a:r>
              <a:rPr lang="en-US" sz="3600" dirty="0" smtClean="0">
                <a:latin typeface="Verdana" pitchFamily="34" charset="0"/>
              </a:rPr>
              <a:t> </a:t>
            </a:r>
            <a:r>
              <a:rPr lang="en-US" sz="3600" dirty="0">
                <a:latin typeface="Verdana" pitchFamily="34" charset="0"/>
              </a:rPr>
              <a:t>study was conducted in a 970-bed teaching hospital in </a:t>
            </a:r>
            <a:r>
              <a:rPr lang="en-US" sz="3600" dirty="0" smtClean="0">
                <a:latin typeface="Verdana" pitchFamily="34" charset="0"/>
              </a:rPr>
              <a:t>France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, from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January 2012 to December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2013.</a:t>
            </a:r>
          </a:p>
          <a:p>
            <a:pPr algn="just" defTabSz="914220">
              <a:lnSpc>
                <a:spcPct val="120000"/>
              </a:lnSpc>
              <a:spcAft>
                <a:spcPts val="1201"/>
              </a:spcAft>
            </a:pPr>
            <a:r>
              <a:rPr lang="fr-FR" sz="3600" b="1" u="sng" dirty="0">
                <a:solidFill>
                  <a:schemeClr val="tx1"/>
                </a:solidFill>
                <a:latin typeface="Verdana" pitchFamily="34" charset="0"/>
              </a:rPr>
              <a:t>Data </a:t>
            </a:r>
            <a:r>
              <a:rPr lang="fr-FR" sz="3600" b="1" u="sng" dirty="0" smtClean="0">
                <a:solidFill>
                  <a:schemeClr val="tx1"/>
                </a:solidFill>
                <a:latin typeface="Verdana" pitchFamily="34" charset="0"/>
              </a:rPr>
              <a:t>collection:</a:t>
            </a:r>
            <a:r>
              <a:rPr lang="en-US" sz="370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Verdana" pitchFamily="34" charset="0"/>
              </a:rPr>
              <a:t>Pharmacists’interventions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(IPs) related to antineoplastic prescriptions errors were registered and quoted on the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French Society of Clinical Pharmacy (SFPC)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 website tool (ACT-IP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). </a:t>
            </a:r>
            <a:endParaRPr lang="fr-FR" sz="3600" dirty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78347" y="16945604"/>
            <a:ext cx="16631102" cy="852539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1" tIns="45711" rIns="91421" bIns="45711" anchor="ctr">
            <a:spAutoFit/>
          </a:bodyPr>
          <a:lstStyle/>
          <a:p>
            <a:pPr algn="just" defTabSz="914220">
              <a:lnSpc>
                <a:spcPct val="120000"/>
              </a:lnSpc>
              <a:spcAft>
                <a:spcPts val="1201"/>
              </a:spcAft>
            </a:pPr>
            <a:r>
              <a:rPr lang="fr-FR" sz="4000" b="1" u="sng" dirty="0" smtClean="0">
                <a:solidFill>
                  <a:schemeClr val="tx1"/>
                </a:solidFill>
                <a:latin typeface="Verdana" pitchFamily="34" charset="0"/>
              </a:rPr>
              <a:t>RESULTATS</a:t>
            </a:r>
            <a:endParaRPr lang="fr-FR" sz="4000" b="1" u="sng" dirty="0">
              <a:solidFill>
                <a:schemeClr val="tx1"/>
              </a:solidFill>
              <a:latin typeface="Verdana" pitchFamily="34" charset="0"/>
            </a:endParaRPr>
          </a:p>
          <a:p>
            <a:pPr algn="just" defTabSz="914220">
              <a:spcAft>
                <a:spcPts val="1201"/>
              </a:spcAft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- 6026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antineoplastic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prescriptions</a:t>
            </a:r>
            <a:r>
              <a:rPr lang="en-US" sz="3600" dirty="0">
                <a:solidFill>
                  <a:prstClr val="black"/>
                </a:solidFill>
                <a:latin typeface="Verdana" pitchFamily="34" charset="0"/>
                <a:sym typeface="Wingdings"/>
              </a:rPr>
              <a:t>  </a:t>
            </a:r>
            <a:r>
              <a:rPr lang="en-US" sz="3600" b="1" dirty="0" smtClean="0">
                <a:solidFill>
                  <a:schemeClr val="tx1"/>
                </a:solidFill>
                <a:latin typeface="Verdana" pitchFamily="34" charset="0"/>
              </a:rPr>
              <a:t>228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(</a:t>
            </a:r>
            <a:r>
              <a:rPr lang="en-US" sz="4000" b="1" dirty="0">
                <a:solidFill>
                  <a:srgbClr val="FF0000"/>
                </a:solidFill>
                <a:latin typeface="Verdana" pitchFamily="34" charset="0"/>
              </a:rPr>
              <a:t>3.8%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) contained at least one error, corresponding to a total of 239 medication errors. </a:t>
            </a:r>
          </a:p>
          <a:p>
            <a:pPr marL="571500" indent="-571500" algn="just" defTabSz="914220">
              <a:spcAft>
                <a:spcPts val="1201"/>
              </a:spcAft>
              <a:buFontTx/>
              <a:buChar char="-"/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The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most common type of errors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  <a:sym typeface="Wingdings"/>
              </a:rPr>
              <a:t> </a:t>
            </a:r>
            <a:r>
              <a:rPr lang="fr-FR" sz="4000" b="1" dirty="0" smtClean="0">
                <a:solidFill>
                  <a:srgbClr val="FF0000"/>
                </a:solidFill>
                <a:latin typeface="Verdana" pitchFamily="34" charset="0"/>
              </a:rPr>
              <a:t>dose </a:t>
            </a:r>
            <a:r>
              <a:rPr lang="fr-FR" sz="4000" b="1" dirty="0" err="1">
                <a:solidFill>
                  <a:srgbClr val="FF0000"/>
                </a:solidFill>
                <a:latin typeface="Verdana" pitchFamily="34" charset="0"/>
              </a:rPr>
              <a:t>error</a:t>
            </a:r>
            <a:r>
              <a:rPr lang="fr-FR" sz="4000" b="1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(</a:t>
            </a:r>
            <a:r>
              <a:rPr lang="en-US" sz="3600" b="1" dirty="0">
                <a:solidFill>
                  <a:srgbClr val="FF0000"/>
                </a:solidFill>
                <a:latin typeface="Verdana" pitchFamily="34" charset="0"/>
              </a:rPr>
              <a:t>61.1</a:t>
            </a:r>
            <a:r>
              <a:rPr lang="en-US" sz="3600" b="1" dirty="0" smtClean="0">
                <a:solidFill>
                  <a:srgbClr val="FF0000"/>
                </a:solidFill>
                <a:latin typeface="Verdana" pitchFamily="34" charset="0"/>
              </a:rPr>
              <a:t>%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), </a:t>
            </a:r>
          </a:p>
          <a:p>
            <a:pPr algn="just" defTabSz="914220">
              <a:spcAft>
                <a:spcPts val="1201"/>
              </a:spcAft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    wrong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solvent of dilution (14.2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%).</a:t>
            </a:r>
          </a:p>
          <a:p>
            <a:pPr algn="just" defTabSz="914220">
              <a:spcAft>
                <a:spcPts val="1201"/>
              </a:spcAft>
            </a:pPr>
            <a:r>
              <a:rPr lang="en-US" sz="3600" b="1" dirty="0" smtClean="0">
                <a:solidFill>
                  <a:schemeClr val="tx1"/>
                </a:solidFill>
                <a:latin typeface="Verdana" pitchFamily="34" charset="0"/>
              </a:rPr>
              <a:t>-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Months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with the highest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risk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  <a:sym typeface="Wingdings"/>
              </a:rPr>
              <a:t> </a:t>
            </a:r>
            <a:r>
              <a:rPr lang="en-US" sz="3600" b="1" dirty="0" smtClean="0">
                <a:solidFill>
                  <a:schemeClr val="tx1"/>
                </a:solidFill>
                <a:latin typeface="Verdana" pitchFamily="34" charset="0"/>
              </a:rPr>
              <a:t>September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(5.5%) and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October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 (5.3%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), in the opposite has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F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ebruary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(2.5%) and December (2.6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%).</a:t>
            </a:r>
          </a:p>
          <a:p>
            <a:pPr algn="just" defTabSz="914220">
              <a:spcAft>
                <a:spcPts val="1201"/>
              </a:spcAft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- Error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rate was lower in oncology day care unit, where the most antineoplastic chemotherapy was prescribed: 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2614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 prescriptions by digestive oncology day care unit with only 130 errors (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5.0%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).</a:t>
            </a:r>
            <a:endParaRPr lang="en-US" sz="3600" dirty="0">
              <a:solidFill>
                <a:schemeClr val="tx1"/>
              </a:solidFill>
              <a:latin typeface="Verdana" pitchFamily="34" charset="0"/>
            </a:endParaRPr>
          </a:p>
          <a:p>
            <a:pPr algn="just" defTabSz="914220">
              <a:spcAft>
                <a:spcPts val="1201"/>
              </a:spcAft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- In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2013,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18.6%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 of medication errors were made by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residents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64.4%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by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senior physicians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and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10%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 not informed in the digestive oncology unit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.</a:t>
            </a:r>
            <a:endParaRPr lang="fr-FR" sz="3600" dirty="0">
              <a:solidFill>
                <a:srgbClr val="0000FF"/>
              </a:solidFill>
              <a:latin typeface="Verdana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50854" y="39501520"/>
            <a:ext cx="25922381" cy="210850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1" tIns="45711" rIns="91421" bIns="45711" anchor="ctr">
            <a:spAutoFit/>
          </a:bodyPr>
          <a:lstStyle/>
          <a:p>
            <a:pPr algn="just" defTabSz="914220">
              <a:lnSpc>
                <a:spcPct val="120000"/>
              </a:lnSpc>
              <a:spcAft>
                <a:spcPts val="1201"/>
              </a:spcAft>
            </a:pPr>
            <a:r>
              <a:rPr lang="fr-FR" sz="4000" b="1" u="sng" dirty="0" smtClean="0">
                <a:solidFill>
                  <a:schemeClr val="tx1"/>
                </a:solidFill>
                <a:latin typeface="Verdana" pitchFamily="34" charset="0"/>
              </a:rPr>
              <a:t>CONCLUSION</a:t>
            </a:r>
            <a:endParaRPr lang="fr-FR" sz="4000" b="1" u="sng" dirty="0">
              <a:solidFill>
                <a:schemeClr val="tx1"/>
              </a:solidFill>
              <a:latin typeface="Verdana" pitchFamily="34" charset="0"/>
            </a:endParaRPr>
          </a:p>
          <a:p>
            <a:pPr algn="just" defTabSz="914220">
              <a:spcAft>
                <a:spcPts val="1"/>
              </a:spcAft>
            </a:pP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These results stress the need for increased awareness of antineoplastic error prescriptions </a:t>
            </a:r>
            <a:endParaRPr lang="en-US" sz="3600" dirty="0" smtClean="0">
              <a:solidFill>
                <a:schemeClr val="tx1"/>
              </a:solidFill>
              <a:latin typeface="Verdana" pitchFamily="34" charset="0"/>
            </a:endParaRPr>
          </a:p>
          <a:p>
            <a:pPr algn="just" defTabSz="914220">
              <a:spcAft>
                <a:spcPts val="1"/>
              </a:spcAft>
            </a:pP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and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the necessity to develop preventive actions, as a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pharmacist integration in medical oncology wards</a:t>
            </a:r>
            <a:r>
              <a:rPr lang="fr-FR" sz="3700" dirty="0">
                <a:solidFill>
                  <a:srgbClr val="000000"/>
                </a:solidFill>
                <a:latin typeface="Verdana" pitchFamily="34" charset="0"/>
              </a:rPr>
              <a:t>.</a:t>
            </a:r>
          </a:p>
        </p:txBody>
      </p:sp>
      <p:sp>
        <p:nvSpPr>
          <p:cNvPr id="14344" name="ZoneTexte 14"/>
          <p:cNvSpPr txBox="1">
            <a:spLocks noChangeArrowheads="1"/>
          </p:cNvSpPr>
          <p:nvPr/>
        </p:nvSpPr>
        <p:spPr bwMode="auto">
          <a:xfrm>
            <a:off x="24789059" y="41577437"/>
            <a:ext cx="5707216" cy="123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11" rIns="91421" bIns="45711">
            <a:spAutoFit/>
          </a:bodyPr>
          <a:lstStyle/>
          <a:p>
            <a:pPr algn="ctr"/>
            <a:endParaRPr lang="fr-FR" sz="1400" b="1" dirty="0">
              <a:solidFill>
                <a:srgbClr val="000000"/>
              </a:solidFill>
              <a:latin typeface="Verdana"/>
            </a:endParaRPr>
          </a:p>
          <a:p>
            <a:pPr algn="ctr"/>
            <a:r>
              <a:rPr lang="fr-FR" sz="1400" b="1" dirty="0">
                <a:solidFill>
                  <a:srgbClr val="000000"/>
                </a:solidFill>
                <a:latin typeface="Verdana"/>
              </a:rPr>
              <a:t> </a:t>
            </a:r>
            <a:r>
              <a:rPr lang="fr-FR" sz="2000" b="1" dirty="0">
                <a:solidFill>
                  <a:srgbClr val="000000"/>
                </a:solidFill>
                <a:latin typeface="Verdana"/>
              </a:rPr>
              <a:t>Avec le soutien de l’Association des </a:t>
            </a:r>
            <a:endParaRPr lang="fr-FR" sz="2000" b="1" dirty="0" smtClean="0">
              <a:solidFill>
                <a:srgbClr val="000000"/>
              </a:solidFill>
              <a:latin typeface="Verdana"/>
            </a:endParaRPr>
          </a:p>
          <a:p>
            <a:pPr algn="ctr"/>
            <a:r>
              <a:rPr lang="fr-FR" sz="2000" b="1" dirty="0" smtClean="0">
                <a:solidFill>
                  <a:srgbClr val="000000"/>
                </a:solidFill>
                <a:latin typeface="Verdana"/>
              </a:rPr>
              <a:t>Internes  et </a:t>
            </a:r>
            <a:r>
              <a:rPr lang="fr-FR" sz="2000" b="1" dirty="0">
                <a:solidFill>
                  <a:srgbClr val="000000"/>
                </a:solidFill>
                <a:latin typeface="Verdana"/>
              </a:rPr>
              <a:t>des Anciens </a:t>
            </a:r>
            <a:r>
              <a:rPr lang="fr-FR" sz="2000" b="1" dirty="0" smtClean="0">
                <a:solidFill>
                  <a:srgbClr val="000000"/>
                </a:solidFill>
                <a:latin typeface="Verdana"/>
              </a:rPr>
              <a:t>internes </a:t>
            </a:r>
          </a:p>
          <a:p>
            <a:pPr algn="ctr"/>
            <a:r>
              <a:rPr lang="fr-FR" sz="2000" b="1" dirty="0" smtClean="0">
                <a:solidFill>
                  <a:srgbClr val="000000"/>
                </a:solidFill>
                <a:latin typeface="Verdana"/>
              </a:rPr>
              <a:t>en Pharmacie </a:t>
            </a:r>
            <a:r>
              <a:rPr lang="fr-FR" sz="2000" b="1" dirty="0">
                <a:solidFill>
                  <a:srgbClr val="000000"/>
                </a:solidFill>
                <a:latin typeface="Verdana"/>
              </a:rPr>
              <a:t>de Lyon </a:t>
            </a:r>
            <a:endParaRPr lang="fr-FR" sz="2000" b="1" i="1" dirty="0">
              <a:latin typeface="Verdana" pitchFamily="34" charset="0"/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78622" y="35502022"/>
            <a:ext cx="24410437" cy="32008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1" tIns="45711" rIns="91421" bIns="45711" anchor="ctr">
            <a:spAutoFit/>
          </a:bodyPr>
          <a:lstStyle/>
          <a:p>
            <a:pPr algn="just" defTabSz="914220">
              <a:lnSpc>
                <a:spcPct val="120000"/>
              </a:lnSpc>
              <a:spcAft>
                <a:spcPts val="1201"/>
              </a:spcAft>
            </a:pPr>
            <a:r>
              <a:rPr lang="fr-FR" sz="4000" b="1" u="sng" dirty="0">
                <a:solidFill>
                  <a:schemeClr val="tx1"/>
                </a:solidFill>
                <a:latin typeface="Verdana" pitchFamily="34" charset="0"/>
              </a:rPr>
              <a:t>DISCUSSION</a:t>
            </a:r>
          </a:p>
          <a:p>
            <a:pPr algn="just" defTabSz="914220">
              <a:spcAft>
                <a:spcPts val="1201"/>
              </a:spcAft>
            </a:pPr>
            <a:r>
              <a:rPr lang="en-US" sz="3600" b="1" dirty="0" smtClean="0">
                <a:solidFill>
                  <a:schemeClr val="tx1"/>
                </a:solidFill>
                <a:latin typeface="Verdana" pitchFamily="34" charset="0"/>
              </a:rPr>
              <a:t>Medication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errors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are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considered to be the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most dangerous </a:t>
            </a:r>
            <a:r>
              <a:rPr lang="en-US" sz="3600" b="1" dirty="0" smtClean="0">
                <a:solidFill>
                  <a:schemeClr val="tx1"/>
                </a:solidFill>
                <a:latin typeface="Verdana" pitchFamily="34" charset="0"/>
              </a:rPr>
              <a:t>risk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for patients and </a:t>
            </a:r>
            <a:r>
              <a:rPr lang="en-US" sz="3600" b="1" dirty="0" smtClean="0">
                <a:solidFill>
                  <a:schemeClr val="tx1"/>
                </a:solidFill>
                <a:latin typeface="Verdana" pitchFamily="34" charset="0"/>
              </a:rPr>
              <a:t>occurred </a:t>
            </a:r>
            <a:r>
              <a:rPr lang="en-US" sz="3600" b="1" dirty="0">
                <a:solidFill>
                  <a:schemeClr val="tx1"/>
                </a:solidFill>
                <a:latin typeface="Verdana" pitchFamily="34" charset="0"/>
              </a:rPr>
              <a:t>frequently in our hospital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, at a rate of </a:t>
            </a:r>
            <a:r>
              <a:rPr lang="fr-FR" sz="3600" b="1" dirty="0">
                <a:solidFill>
                  <a:srgbClr val="FF0000"/>
                </a:solidFill>
                <a:latin typeface="Verdana" pitchFamily="34" charset="0"/>
              </a:rPr>
              <a:t>3.8%</a:t>
            </a:r>
            <a:r>
              <a:rPr lang="fr-FR" sz="3600" b="1" dirty="0">
                <a:solidFill>
                  <a:schemeClr val="tx1"/>
                </a:solidFill>
                <a:latin typeface="Verdana" pitchFamily="34" charset="0"/>
              </a:rPr>
              <a:t>.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The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relationship between the rate of medication errors and month of the year is still </a:t>
            </a:r>
            <a:r>
              <a:rPr lang="en-US" sz="3600" dirty="0" smtClean="0">
                <a:solidFill>
                  <a:schemeClr val="tx1"/>
                </a:solidFill>
                <a:latin typeface="Verdana" pitchFamily="34" charset="0"/>
              </a:rPr>
              <a:t>unclear and it </a:t>
            </a:r>
            <a:r>
              <a:rPr lang="en-US" sz="3600" dirty="0">
                <a:solidFill>
                  <a:schemeClr val="tx1"/>
                </a:solidFill>
                <a:latin typeface="Verdana" pitchFamily="34" charset="0"/>
              </a:rPr>
              <a:t>cannot be assigned by the biannual rotation of residents. These results also suggest that prescribing more may decrease prescribing error.</a:t>
            </a:r>
            <a:endParaRPr lang="fr-FR" sz="3600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8347" y="449934"/>
            <a:ext cx="29379264" cy="3416320"/>
          </a:xfrm>
          <a:prstGeom prst="rect">
            <a:avLst/>
          </a:prstGeom>
          <a:gradFill flip="none" rotWithShape="1">
            <a:gsLst>
              <a:gs pos="81000">
                <a:srgbClr val="95B3D7"/>
              </a:gs>
              <a:gs pos="100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u="sng" dirty="0" smtClean="0">
                <a:solidFill>
                  <a:schemeClr val="tx2">
                    <a:lumMod val="75000"/>
                  </a:schemeClr>
                </a:solidFill>
              </a:rPr>
              <a:t>ANTINEOPLASTIC </a:t>
            </a:r>
            <a:r>
              <a:rPr lang="en-US" sz="6000" b="1" u="sng" dirty="0">
                <a:solidFill>
                  <a:schemeClr val="tx2">
                    <a:lumMod val="75000"/>
                  </a:schemeClr>
                </a:solidFill>
              </a:rPr>
              <a:t>PRESCRIPTIONS ERRORS </a:t>
            </a:r>
            <a:endParaRPr lang="en-US" sz="60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defTabSz="914400"/>
            <a:r>
              <a:rPr lang="en-US" sz="6000" b="1" u="sng" dirty="0" smtClean="0">
                <a:solidFill>
                  <a:schemeClr val="tx2">
                    <a:lumMod val="75000"/>
                  </a:schemeClr>
                </a:solidFill>
              </a:rPr>
              <a:t>IN </a:t>
            </a:r>
            <a:r>
              <a:rPr lang="en-US" sz="6000" b="1" u="sng" dirty="0">
                <a:solidFill>
                  <a:schemeClr val="tx2">
                    <a:lumMod val="75000"/>
                  </a:schemeClr>
                </a:solidFill>
              </a:rPr>
              <a:t>HOSPITALISED CANCER </a:t>
            </a:r>
            <a:r>
              <a:rPr lang="en-US" sz="6000" b="1" u="sng" dirty="0" smtClean="0">
                <a:solidFill>
                  <a:schemeClr val="tx2">
                    <a:lumMod val="75000"/>
                  </a:schemeClr>
                </a:solidFill>
              </a:rPr>
              <a:t>PATIENTS</a:t>
            </a:r>
          </a:p>
          <a:p>
            <a:pPr defTabSz="914400"/>
            <a:endParaRPr lang="en-US" sz="3600" b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defTabSz="914400"/>
            <a:r>
              <a:rPr lang="fr-FR" sz="3600" b="1" dirty="0"/>
              <a:t>Fiona </a:t>
            </a:r>
            <a:r>
              <a:rPr lang="fr-FR" sz="3600" b="1" dirty="0" smtClean="0"/>
              <a:t>MALAGUTTI</a:t>
            </a:r>
            <a:r>
              <a:rPr lang="fr-FR" sz="3600" b="1" baseline="30000" dirty="0" smtClean="0"/>
              <a:t>1</a:t>
            </a:r>
            <a:r>
              <a:rPr lang="fr-FR" sz="3600" b="1" dirty="0" smtClean="0"/>
              <a:t>, </a:t>
            </a:r>
            <a:r>
              <a:rPr lang="fr-FR" sz="3600" b="1" dirty="0"/>
              <a:t>Rémi </a:t>
            </a:r>
            <a:r>
              <a:rPr lang="fr-FR" sz="3600" b="1" dirty="0" smtClean="0"/>
              <a:t>FAURE</a:t>
            </a:r>
            <a:r>
              <a:rPr lang="fr-FR" sz="3600" b="1" baseline="30000" dirty="0" smtClean="0"/>
              <a:t>1</a:t>
            </a:r>
            <a:r>
              <a:rPr lang="fr-FR" sz="3600" b="1" dirty="0" smtClean="0"/>
              <a:t>, </a:t>
            </a:r>
            <a:r>
              <a:rPr lang="fr-FR" sz="3600" b="1" dirty="0"/>
              <a:t>Mathieu </a:t>
            </a:r>
            <a:r>
              <a:rPr lang="fr-FR" sz="3600" b="1" dirty="0" smtClean="0"/>
              <a:t>COLLOMB</a:t>
            </a:r>
            <a:r>
              <a:rPr lang="fr-FR" sz="3600" b="1" baseline="30000" dirty="0" smtClean="0"/>
              <a:t>1</a:t>
            </a:r>
            <a:r>
              <a:rPr lang="fr-FR" sz="3600" b="1" dirty="0" smtClean="0"/>
              <a:t>, </a:t>
            </a:r>
            <a:r>
              <a:rPr lang="fr-FR" sz="3600" b="1" dirty="0"/>
              <a:t>Hélène </a:t>
            </a:r>
            <a:r>
              <a:rPr lang="fr-FR" sz="3600" b="1" dirty="0" smtClean="0"/>
              <a:t>CHEVALLARD</a:t>
            </a:r>
            <a:r>
              <a:rPr lang="fr-FR" sz="3600" b="1" baseline="30000" dirty="0" smtClean="0"/>
              <a:t>1</a:t>
            </a:r>
            <a:r>
              <a:rPr lang="fr-FR" sz="3600" b="1" dirty="0" smtClean="0"/>
              <a:t>, </a:t>
            </a:r>
            <a:r>
              <a:rPr lang="fr-FR" sz="3600" b="1" dirty="0"/>
              <a:t>Marion </a:t>
            </a:r>
            <a:r>
              <a:rPr lang="fr-FR" sz="3600" b="1" dirty="0" smtClean="0"/>
              <a:t>DECISIER</a:t>
            </a:r>
            <a:r>
              <a:rPr lang="fr-FR" sz="3600" b="1" baseline="30000" dirty="0" smtClean="0"/>
              <a:t>1</a:t>
            </a:r>
            <a:r>
              <a:rPr lang="fr-FR" sz="3600" b="1" dirty="0" smtClean="0"/>
              <a:t>, </a:t>
            </a:r>
            <a:r>
              <a:rPr lang="fr-FR" sz="3600" b="1" dirty="0"/>
              <a:t>Christine </a:t>
            </a:r>
            <a:r>
              <a:rPr lang="fr-FR" sz="3600" b="1" dirty="0" smtClean="0"/>
              <a:t>PIVOT</a:t>
            </a:r>
            <a:r>
              <a:rPr lang="fr-FR" sz="3600" b="1" baseline="30000" dirty="0" smtClean="0"/>
              <a:t>1</a:t>
            </a:r>
            <a:endParaRPr lang="fr-FR" sz="3600" b="1" u="sng" dirty="0"/>
          </a:p>
          <a:p>
            <a:pPr algn="ctr"/>
            <a:r>
              <a:rPr lang="fr-FR" sz="2400" baseline="30000" dirty="0">
                <a:latin typeface="Verdana"/>
                <a:ea typeface="Verdana" pitchFamily="34" charset="0"/>
                <a:cs typeface="Verdana"/>
              </a:rPr>
              <a:t>1</a:t>
            </a:r>
            <a:r>
              <a:rPr lang="fr-FR" sz="2400" dirty="0">
                <a:latin typeface="Verdana"/>
                <a:ea typeface="Verdana" pitchFamily="34" charset="0"/>
                <a:cs typeface="Verdana"/>
              </a:rPr>
              <a:t> </a:t>
            </a:r>
            <a:r>
              <a:rPr lang="fr-FR" sz="2400" dirty="0" smtClean="0">
                <a:latin typeface="Verdana"/>
                <a:ea typeface="Verdana" pitchFamily="34" charset="0"/>
                <a:cs typeface="Verdana"/>
              </a:rPr>
              <a:t>Groupement Hospitalier Edouard Herriot, Hospices Civils de Lyon : 5 place d’Arsonval, 69437 LYON Cedex 03 , France</a:t>
            </a:r>
            <a:endParaRPr lang="fr-FR" sz="2400" dirty="0">
              <a:latin typeface="Verdana"/>
              <a:ea typeface="Verdana" pitchFamily="34" charset="0"/>
              <a:cs typeface="Verdana"/>
            </a:endParaRPr>
          </a:p>
        </p:txBody>
      </p:sp>
      <p:pic>
        <p:nvPicPr>
          <p:cNvPr id="16" name="Imag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22" y="616040"/>
            <a:ext cx="3240360" cy="207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" descr="Macintosh HD:Users:bernardguillot:Desktop:LogoAIAIPHL -9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9419" y="39506447"/>
            <a:ext cx="1728192" cy="194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9098" y="35517830"/>
            <a:ext cx="4726203" cy="3185050"/>
          </a:xfrm>
          <a:prstGeom prst="rect">
            <a:avLst/>
          </a:prstGeom>
        </p:spPr>
      </p:pic>
      <p:sp>
        <p:nvSpPr>
          <p:cNvPr id="21" name="ZoneTexte 14"/>
          <p:cNvSpPr txBox="1">
            <a:spLocks noChangeArrowheads="1"/>
          </p:cNvSpPr>
          <p:nvPr/>
        </p:nvSpPr>
        <p:spPr bwMode="auto">
          <a:xfrm>
            <a:off x="781051" y="41835393"/>
            <a:ext cx="28717874" cy="584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11" rIns="91421" bIns="45711">
            <a:spAutoFit/>
          </a:bodyPr>
          <a:lstStyle/>
          <a:p>
            <a:pPr algn="ctr"/>
            <a:r>
              <a:rPr lang="fr-FR" sz="3200" b="1" i="1" dirty="0" err="1" smtClean="0">
                <a:latin typeface="Verdana" pitchFamily="34" charset="0"/>
              </a:rPr>
              <a:t>European</a:t>
            </a:r>
            <a:r>
              <a:rPr lang="fr-FR" sz="3200" b="1" i="1" dirty="0" smtClean="0">
                <a:latin typeface="Verdana" pitchFamily="34" charset="0"/>
              </a:rPr>
              <a:t> Society of </a:t>
            </a:r>
            <a:r>
              <a:rPr lang="fr-FR" sz="3200" b="1" i="1" dirty="0" err="1" smtClean="0">
                <a:latin typeface="Verdana" pitchFamily="34" charset="0"/>
              </a:rPr>
              <a:t>Oncology</a:t>
            </a:r>
            <a:r>
              <a:rPr lang="fr-FR" sz="3200" b="1" i="1" dirty="0" smtClean="0">
                <a:latin typeface="Verdana" pitchFamily="34" charset="0"/>
              </a:rPr>
              <a:t> </a:t>
            </a:r>
            <a:r>
              <a:rPr lang="fr-FR" sz="3200" b="1" i="1" dirty="0" err="1" smtClean="0">
                <a:latin typeface="Verdana" pitchFamily="34" charset="0"/>
              </a:rPr>
              <a:t>Pharmacy</a:t>
            </a:r>
            <a:r>
              <a:rPr lang="fr-FR" sz="3200" b="1" i="1" dirty="0" smtClean="0">
                <a:latin typeface="Verdana" pitchFamily="34" charset="0"/>
              </a:rPr>
              <a:t>, Krakow, </a:t>
            </a:r>
            <a:r>
              <a:rPr lang="fr-FR" sz="3200" b="1" i="1" dirty="0" err="1" smtClean="0">
                <a:latin typeface="Verdana" pitchFamily="34" charset="0"/>
              </a:rPr>
              <a:t>Poland</a:t>
            </a:r>
            <a:r>
              <a:rPr lang="fr-FR" sz="3200" b="1" i="1" dirty="0" smtClean="0">
                <a:latin typeface="Verdana" pitchFamily="34" charset="0"/>
              </a:rPr>
              <a:t>, 26-28th </a:t>
            </a:r>
            <a:r>
              <a:rPr lang="fr-FR" sz="3200" b="1" i="1" dirty="0" err="1" smtClean="0">
                <a:latin typeface="Verdana" pitchFamily="34" charset="0"/>
              </a:rPr>
              <a:t>June</a:t>
            </a:r>
            <a:r>
              <a:rPr lang="fr-FR" sz="3200" b="1" i="1" dirty="0" smtClean="0">
                <a:latin typeface="Verdana" pitchFamily="34" charset="0"/>
              </a:rPr>
              <a:t> 2014</a:t>
            </a:r>
            <a:endParaRPr lang="fr-FR" sz="3200" b="1" i="1" dirty="0">
              <a:latin typeface="Verdana" pitchFamily="34" charset="0"/>
            </a:endParaRPr>
          </a:p>
        </p:txBody>
      </p:sp>
      <p:graphicFrame>
        <p:nvGraphicFramePr>
          <p:cNvPr id="22" name="Graphique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896597"/>
              </p:ext>
            </p:extLst>
          </p:nvPr>
        </p:nvGraphicFramePr>
        <p:xfrm>
          <a:off x="378347" y="9306918"/>
          <a:ext cx="12385376" cy="7128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4" name="Graphique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437616"/>
              </p:ext>
            </p:extLst>
          </p:nvPr>
        </p:nvGraphicFramePr>
        <p:xfrm>
          <a:off x="378347" y="25724742"/>
          <a:ext cx="16631102" cy="9505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Graphique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675286"/>
              </p:ext>
            </p:extLst>
          </p:nvPr>
        </p:nvGraphicFramePr>
        <p:xfrm>
          <a:off x="17228219" y="27236910"/>
          <a:ext cx="12529392" cy="7848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riangle isocèle 2"/>
          <p:cNvSpPr/>
          <p:nvPr/>
        </p:nvSpPr>
        <p:spPr>
          <a:xfrm>
            <a:off x="17948299" y="15433857"/>
            <a:ext cx="6044149" cy="4530245"/>
          </a:xfrm>
          <a:prstGeom prst="triangle">
            <a:avLst/>
          </a:prstGeom>
          <a:noFill/>
          <a:ln w="381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3659173" y="15841584"/>
            <a:ext cx="657103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 smtClean="0"/>
              <a:t>Be </a:t>
            </a:r>
            <a:r>
              <a:rPr lang="fr-FR" sz="6000" b="1" dirty="0" err="1" smtClean="0"/>
              <a:t>Careful</a:t>
            </a:r>
            <a:endParaRPr lang="fr-FR" sz="6000" b="1" dirty="0" smtClean="0"/>
          </a:p>
          <a:p>
            <a:r>
              <a:rPr lang="en-US" sz="5400" dirty="0"/>
              <a:t>no prescribe without </a:t>
            </a:r>
            <a:endParaRPr lang="en-US" sz="5400" dirty="0" smtClean="0"/>
          </a:p>
          <a:p>
            <a:r>
              <a:rPr lang="en-US" sz="5400" dirty="0" smtClean="0"/>
              <a:t>dose </a:t>
            </a:r>
            <a:r>
              <a:rPr lang="en-US" sz="5400" dirty="0"/>
              <a:t>check-up</a:t>
            </a:r>
            <a:endParaRPr lang="fr-FR" sz="54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28795" y="6587972"/>
            <a:ext cx="4315894" cy="354503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2448" y="39729013"/>
            <a:ext cx="1156650" cy="129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Graphique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145001"/>
              </p:ext>
            </p:extLst>
          </p:nvPr>
        </p:nvGraphicFramePr>
        <p:xfrm>
          <a:off x="17660267" y="20468158"/>
          <a:ext cx="12129392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13" name="Imag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517251" y="21476270"/>
            <a:ext cx="3000252" cy="33101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2157</TotalTime>
  <Words>445</Words>
  <Application>Microsoft Office PowerPoint</Application>
  <PresentationFormat>Personnalisé</PresentationFormat>
  <Paragraphs>38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remi</dc:creator>
  <cp:lastModifiedBy>MALAGUTTI, Fiona</cp:lastModifiedBy>
  <cp:revision>188</cp:revision>
  <dcterms:created xsi:type="dcterms:W3CDTF">2012-08-15T19:56:08Z</dcterms:created>
  <dcterms:modified xsi:type="dcterms:W3CDTF">2014-06-23T07:08:47Z</dcterms:modified>
</cp:coreProperties>
</file>